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3662" r:id="rId5"/>
    <p:sldMasterId id="2147483671" r:id="rId6"/>
    <p:sldMasterId id="2147483680" r:id="rId7"/>
  </p:sldMasterIdLst>
  <p:notesMasterIdLst>
    <p:notesMasterId r:id="rId64"/>
  </p:notesMasterIdLst>
  <p:handoutMasterIdLst>
    <p:handoutMasterId r:id="rId65"/>
  </p:handoutMasterIdLst>
  <p:sldIdLst>
    <p:sldId id="261" r:id="rId8"/>
    <p:sldId id="265" r:id="rId9"/>
    <p:sldId id="268" r:id="rId10"/>
    <p:sldId id="267" r:id="rId11"/>
    <p:sldId id="270" r:id="rId12"/>
    <p:sldId id="271" r:id="rId13"/>
    <p:sldId id="282" r:id="rId14"/>
    <p:sldId id="291" r:id="rId15"/>
    <p:sldId id="299" r:id="rId16"/>
    <p:sldId id="295" r:id="rId17"/>
    <p:sldId id="294" r:id="rId18"/>
    <p:sldId id="293" r:id="rId19"/>
    <p:sldId id="296" r:id="rId20"/>
    <p:sldId id="297" r:id="rId21"/>
    <p:sldId id="305" r:id="rId22"/>
    <p:sldId id="298" r:id="rId23"/>
    <p:sldId id="292" r:id="rId24"/>
    <p:sldId id="276" r:id="rId25"/>
    <p:sldId id="275" r:id="rId26"/>
    <p:sldId id="280" r:id="rId27"/>
    <p:sldId id="278" r:id="rId28"/>
    <p:sldId id="279" r:id="rId29"/>
    <p:sldId id="300" r:id="rId30"/>
    <p:sldId id="303" r:id="rId31"/>
    <p:sldId id="301" r:id="rId32"/>
    <p:sldId id="311" r:id="rId33"/>
    <p:sldId id="304" r:id="rId34"/>
    <p:sldId id="285" r:id="rId35"/>
    <p:sldId id="283" r:id="rId36"/>
    <p:sldId id="289" r:id="rId37"/>
    <p:sldId id="286" r:id="rId38"/>
    <p:sldId id="287" r:id="rId39"/>
    <p:sldId id="288" r:id="rId40"/>
    <p:sldId id="290" r:id="rId41"/>
    <p:sldId id="309" r:id="rId42"/>
    <p:sldId id="307" r:id="rId43"/>
    <p:sldId id="306" r:id="rId44"/>
    <p:sldId id="310" r:id="rId45"/>
    <p:sldId id="308" r:id="rId46"/>
    <p:sldId id="320" r:id="rId47"/>
    <p:sldId id="322" r:id="rId48"/>
    <p:sldId id="323" r:id="rId49"/>
    <p:sldId id="326" r:id="rId50"/>
    <p:sldId id="327" r:id="rId51"/>
    <p:sldId id="325" r:id="rId52"/>
    <p:sldId id="324" r:id="rId53"/>
    <p:sldId id="329" r:id="rId54"/>
    <p:sldId id="317" r:id="rId55"/>
    <p:sldId id="312" r:id="rId56"/>
    <p:sldId id="313" r:id="rId57"/>
    <p:sldId id="315" r:id="rId58"/>
    <p:sldId id="314" r:id="rId59"/>
    <p:sldId id="328" r:id="rId60"/>
    <p:sldId id="316" r:id="rId61"/>
    <p:sldId id="318" r:id="rId62"/>
    <p:sldId id="319" r:id="rId63"/>
  </p:sldIdLst>
  <p:sldSz cx="9144000" cy="6858000" type="screen4x3"/>
  <p:notesSz cx="6973888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Eline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69"/>
    <a:srgbClr val="0D804E"/>
    <a:srgbClr val="00A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75" autoAdjust="0"/>
  </p:normalViewPr>
  <p:slideViewPr>
    <p:cSldViewPr>
      <p:cViewPr>
        <p:scale>
          <a:sx n="100" d="100"/>
          <a:sy n="100" d="100"/>
        </p:scale>
        <p:origin x="-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68" y="-96"/>
      </p:cViewPr>
      <p:guideLst>
        <p:guide orient="horz" pos="2909"/>
        <p:guide pos="21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600" cy="46196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9700" y="0"/>
            <a:ext cx="3022600" cy="46196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336B77B-D4CB-4648-8A75-E15E3BBD8603}" type="datetimeFigureOut">
              <a:rPr lang="en-US" smtClean="0"/>
              <a:t>3/16/2011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22600" cy="46196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9700" y="8772525"/>
            <a:ext cx="3022600" cy="46196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587824CC-72F3-44E6-8FB4-C929D35D8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9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1807" cy="461804"/>
          </a:xfrm>
          <a:prstGeom prst="rect">
            <a:avLst/>
          </a:prstGeom>
        </p:spPr>
        <p:txBody>
          <a:bodyPr vert="horz" lIns="91087" tIns="45543" rIns="91087" bIns="455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501" y="0"/>
            <a:ext cx="3021807" cy="461804"/>
          </a:xfrm>
          <a:prstGeom prst="rect">
            <a:avLst/>
          </a:prstGeom>
        </p:spPr>
        <p:txBody>
          <a:bodyPr vert="horz" lIns="91087" tIns="45543" rIns="91087" bIns="45543" rtlCol="0"/>
          <a:lstStyle>
            <a:lvl1pPr algn="r">
              <a:defRPr sz="1200"/>
            </a:lvl1pPr>
          </a:lstStyle>
          <a:p>
            <a:fld id="{55FF2CF9-0A75-498C-A5E0-C890560FC428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7" tIns="45543" rIns="91087" bIns="455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706" y="4387136"/>
            <a:ext cx="5578478" cy="4156234"/>
          </a:xfrm>
          <a:prstGeom prst="rect">
            <a:avLst/>
          </a:prstGeom>
        </p:spPr>
        <p:txBody>
          <a:bodyPr vert="horz" lIns="91087" tIns="45543" rIns="91087" bIns="455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90"/>
            <a:ext cx="3021807" cy="461804"/>
          </a:xfrm>
          <a:prstGeom prst="rect">
            <a:avLst/>
          </a:prstGeom>
        </p:spPr>
        <p:txBody>
          <a:bodyPr vert="horz" lIns="91087" tIns="45543" rIns="91087" bIns="455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501" y="8772690"/>
            <a:ext cx="3021807" cy="461804"/>
          </a:xfrm>
          <a:prstGeom prst="rect">
            <a:avLst/>
          </a:prstGeom>
        </p:spPr>
        <p:txBody>
          <a:bodyPr vert="horz" lIns="91087" tIns="45543" rIns="91087" bIns="45543" rtlCol="0" anchor="b"/>
          <a:lstStyle>
            <a:lvl1pPr algn="r">
              <a:defRPr sz="1200"/>
            </a:lvl1pPr>
          </a:lstStyle>
          <a:p>
            <a:fld id="{4B0FDA08-891D-4D24-9337-D12A075AC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75" y="2343375"/>
            <a:ext cx="2171250" cy="21712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0"/>
            <a:ext cx="9144000" cy="677108"/>
          </a:xfrm>
          <a:prstGeom prst="rect">
            <a:avLst/>
          </a:prstGeom>
          <a:solidFill>
            <a:srgbClr val="009969"/>
          </a:solidFill>
        </p:spPr>
        <p:txBody>
          <a:bodyPr wrap="square" lIns="91440" tIns="91440" bIns="91440" rtlCol="0" anchor="ctr" anchorCtr="0">
            <a:spAutoFit/>
          </a:bodyPr>
          <a:lstStyle/>
          <a:p>
            <a:pPr algn="ctr"/>
            <a:r>
              <a:rPr lang="en-US" sz="3200" b="1" spc="300" dirty="0" smtClean="0">
                <a:solidFill>
                  <a:schemeClr val="bg1"/>
                </a:solidFill>
              </a:rPr>
              <a:t>Ohio Department of Transportation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009969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</a:rPr>
              <a:t>www.transportation.ohio.gov</a:t>
            </a:r>
            <a:endParaRPr lang="en-US" sz="1800" b="1" spc="3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031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009969"/>
                </a:solidFill>
              </a:rPr>
              <a:t>John R. Kasich, </a:t>
            </a:r>
            <a:r>
              <a:rPr lang="en-US" b="0" i="1" dirty="0" smtClean="0">
                <a:solidFill>
                  <a:srgbClr val="009969"/>
                </a:solidFill>
              </a:rPr>
              <a:t>Governor  </a:t>
            </a:r>
            <a:r>
              <a:rPr lang="en-US" b="0" dirty="0" smtClean="0">
                <a:solidFill>
                  <a:srgbClr val="009969"/>
                </a:solidFill>
              </a:rPr>
              <a:t>  •    Jerry Wray, </a:t>
            </a:r>
            <a:r>
              <a:rPr lang="en-US" b="0" i="1" dirty="0" smtClean="0">
                <a:solidFill>
                  <a:srgbClr val="009969"/>
                </a:solidFill>
              </a:rPr>
              <a:t>Director</a:t>
            </a:r>
            <a:endParaRPr lang="en-US" b="0" i="1" dirty="0">
              <a:solidFill>
                <a:srgbClr val="0099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Tx/>
              <a:buBlip>
                <a:blip r:embed="rId2"/>
              </a:buBlip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2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5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0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1524000"/>
            <a:ext cx="81534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8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66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5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2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009969"/>
          </a:solidFill>
          <a:ln w="98425" cmpd="thinThick">
            <a:solidFill>
              <a:srgbClr val="009969"/>
            </a:solidFill>
          </a:ln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pc="300" dirty="0" smtClean="0">
                <a:solidFill>
                  <a:srgbClr val="FFFFFF"/>
                </a:solidFill>
                <a:latin typeface="Copperplate Gothic Bold" pitchFamily="34" charset="0"/>
              </a:rPr>
              <a:t>www.transportation.ohio.gov</a:t>
            </a:r>
            <a:endParaRPr lang="en-US" spc="300" dirty="0">
              <a:solidFill>
                <a:srgbClr val="FFFFFF"/>
              </a:solidFill>
              <a:latin typeface="Copperplate Gothic Bol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7160" y="6031468"/>
            <a:ext cx="886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15400" algn="r"/>
              </a:tabLst>
            </a:pPr>
            <a:r>
              <a:rPr lang="en-US" sz="1400" b="1" dirty="0" smtClean="0">
                <a:solidFill>
                  <a:srgbClr val="009969"/>
                </a:solidFill>
                <a:latin typeface="Copperplate Gothic Light" pitchFamily="34" charset="0"/>
                <a:ea typeface="Times New Roman"/>
                <a:cs typeface="CopprplGoth Bd BT"/>
              </a:rPr>
              <a:t>John R. Kasich, </a:t>
            </a:r>
            <a:r>
              <a:rPr lang="en-US" sz="1400" dirty="0" smtClean="0">
                <a:solidFill>
                  <a:srgbClr val="009969"/>
                </a:solidFill>
                <a:latin typeface="Copperplate Gothic Light" pitchFamily="34" charset="0"/>
                <a:ea typeface="Times New Roman"/>
                <a:cs typeface="CopprplGoth Bd BT"/>
              </a:rPr>
              <a:t>Governor	</a:t>
            </a:r>
            <a:r>
              <a:rPr lang="en-US" sz="1400" b="1" dirty="0" smtClean="0">
                <a:solidFill>
                  <a:srgbClr val="009969"/>
                </a:solidFill>
                <a:latin typeface="Copperplate Gothic Light" pitchFamily="34" charset="0"/>
                <a:ea typeface="Times New Roman"/>
                <a:cs typeface="CopprplGoth Bd BT"/>
              </a:rPr>
              <a:t>Jerry Wray, </a:t>
            </a:r>
            <a:r>
              <a:rPr lang="en-US" sz="1400" dirty="0" smtClean="0">
                <a:solidFill>
                  <a:srgbClr val="009969"/>
                </a:solidFill>
                <a:latin typeface="Copperplate Gothic Light" pitchFamily="34" charset="0"/>
                <a:ea typeface="Times New Roman"/>
                <a:cs typeface="CopprplGoth Bd BT"/>
              </a:rPr>
              <a:t>Director</a:t>
            </a:r>
            <a:endParaRPr lang="en-US" sz="1400" dirty="0">
              <a:solidFill>
                <a:srgbClr val="009969"/>
              </a:solidFill>
              <a:latin typeface="Copperplate Gothic Light" pitchFamily="34" charset="0"/>
              <a:ea typeface="Times New Roman"/>
              <a:cs typeface="CopprplGoth Bd BT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449388" y="2632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3286"/>
          </a:xfrm>
          <a:prstGeom prst="rect">
            <a:avLst/>
          </a:prstGeom>
          <a:solidFill>
            <a:srgbClr val="009969"/>
          </a:solidFill>
          <a:ln w="127000" cmpd="thinThick">
            <a:solidFill>
              <a:srgbClr val="009969"/>
            </a:solidFill>
          </a:ln>
        </p:spPr>
        <p:txBody>
          <a:bodyPr wrap="square" lIns="0" tIns="274320" rIns="0" bIns="91440" anchor="ctr" anchorCtr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3200" dirty="0" smtClean="0">
                <a:solidFill>
                  <a:srgbClr val="FFFFFF"/>
                </a:solidFill>
                <a:latin typeface="Copperplate Gothic Bold" pitchFamily="34" charset="0"/>
                <a:ea typeface="Times New Roman"/>
                <a:cs typeface="CopprplGoth Bd BT"/>
              </a:rPr>
              <a:t>Ohio Department of 	Transportation</a:t>
            </a:r>
            <a:endParaRPr lang="en-US" sz="3200" dirty="0">
              <a:solidFill>
                <a:srgbClr val="FFFFFF"/>
              </a:solidFill>
              <a:latin typeface="Copperplate Gothic Bold" pitchFamily="34" charset="0"/>
              <a:ea typeface="Times New Roman"/>
              <a:cs typeface="CopprplGoth Bd B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908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3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opperplate Gothic Light" pitchFamily="34" charset="0"/>
              </a:defRPr>
            </a:lvl1pPr>
            <a:lvl2pPr>
              <a:defRPr>
                <a:latin typeface="Copperplate Gothic Light" pitchFamily="34" charset="0"/>
              </a:defRPr>
            </a:lvl2pPr>
            <a:lvl3pPr>
              <a:defRPr>
                <a:latin typeface="Copperplate Gothic Light" pitchFamily="34" charset="0"/>
              </a:defRPr>
            </a:lvl3pPr>
            <a:lvl4pPr>
              <a:defRPr>
                <a:latin typeface="Copperplate Gothic Light" pitchFamily="34" charset="0"/>
              </a:defRPr>
            </a:lvl4pPr>
            <a:lvl5pPr>
              <a:defRPr>
                <a:latin typeface="Copperplate Gothic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9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0" i="1" u="sng" baseline="0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Tx/>
              <a:buBlip>
                <a:blip r:embed="rId2"/>
              </a:buBlip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1524000"/>
            <a:ext cx="81534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4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4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6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13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082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24000"/>
            <a:ext cx="7772400" cy="4419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/>
              <a:t>First </a:t>
            </a:r>
            <a:r>
              <a:rPr lang="en-US" sz="3200" b="0" dirty="0" err="1" smtClean="0"/>
              <a:t>Lastname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>Title</a:t>
            </a:r>
            <a:br>
              <a:rPr lang="en-US" sz="3200" b="0" dirty="0" smtClean="0"/>
            </a:br>
            <a:r>
              <a:rPr lang="en-US" sz="3200" b="0" dirty="0" smtClean="0"/>
              <a:t>Division, Office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6019800"/>
            <a:ext cx="7772400" cy="609600"/>
          </a:xfrm>
        </p:spPr>
        <p:txBody>
          <a:bodyPr rtlCol="0" anchor="ctr" anchorCtr="0">
            <a:normAutofit/>
          </a:bodyPr>
          <a:lstStyle>
            <a:lvl1pPr marL="0" indent="0" algn="ctr">
              <a:spcBef>
                <a:spcPts val="0"/>
              </a:spcBef>
              <a:defRPr sz="2400" baseline="0">
                <a:latin typeface="Georgia" pitchFamily="18" charset="0"/>
              </a:defRPr>
            </a:lvl1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Month 0, 2011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" y="457200"/>
            <a:ext cx="8077200" cy="6400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Bold" pitchFamily="34" charset="0"/>
                <a:ea typeface="Times New Roman"/>
                <a:cs typeface="CopprplGoth Bd BT"/>
              </a:rPr>
              <a:t>Ohio Department of 	Transportation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19100" y="1066800"/>
            <a:ext cx="842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8175625" algn="r"/>
              </a:tabLst>
            </a:pPr>
            <a:r>
              <a:rPr lang="en-US" sz="1600" b="0" dirty="0" smtClean="0">
                <a:solidFill>
                  <a:srgbClr val="009969"/>
                </a:solidFill>
                <a:latin typeface="Copperplate Gothic Bold" pitchFamily="34" charset="0"/>
              </a:rPr>
              <a:t>John R. Kasich, Governor 	Jerry</a:t>
            </a:r>
            <a:r>
              <a:rPr lang="en-US" sz="1600" b="0" baseline="0" dirty="0" smtClean="0">
                <a:solidFill>
                  <a:srgbClr val="009969"/>
                </a:solidFill>
                <a:latin typeface="Copperplate Gothic Bold" pitchFamily="34" charset="0"/>
              </a:rPr>
              <a:t> Wray, Director</a:t>
            </a:r>
            <a:endParaRPr lang="en-US" sz="1600" b="0" dirty="0">
              <a:solidFill>
                <a:srgbClr val="009969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2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5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7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1524000"/>
            <a:ext cx="81534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0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2296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31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7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11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1524000"/>
            <a:ext cx="81534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" y="0"/>
            <a:ext cx="914082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2362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6019800"/>
            <a:ext cx="7772400" cy="457200"/>
          </a:xfrm>
        </p:spPr>
        <p:txBody>
          <a:bodyPr rtlCol="0" anchor="ctr" anchorCtr="0">
            <a:normAutofit/>
          </a:bodyPr>
          <a:lstStyle>
            <a:lvl1pPr algn="ctr">
              <a:defRPr sz="240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Click to add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" y="419100"/>
            <a:ext cx="8534400" cy="647700"/>
          </a:xfrm>
          <a:prstGeom prst="rect">
            <a:avLst/>
          </a:prstGeom>
          <a:noFill/>
        </p:spPr>
        <p:txBody>
          <a:bodyPr wrap="none" lIns="0" tIns="0" rIns="0" bIns="18288" rtlCol="0" anchor="ctr" anchorCtr="0">
            <a:no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Copperplate Gothic Bold" pitchFamily="34" charset="0"/>
              </a:rPr>
              <a:t>Ohio Department of Transportation</a:t>
            </a:r>
            <a:endParaRPr lang="en-US" sz="3200" b="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19100" y="1066800"/>
            <a:ext cx="842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8175625" algn="r"/>
              </a:tabLst>
            </a:pPr>
            <a:r>
              <a:rPr lang="en-US" sz="1600" b="0" dirty="0" smtClean="0">
                <a:solidFill>
                  <a:srgbClr val="009969"/>
                </a:solidFill>
                <a:latin typeface="Copperplate Gothic Bold" pitchFamily="34" charset="0"/>
              </a:rPr>
              <a:t>John R. Kasich, Governor 	Jerry</a:t>
            </a:r>
            <a:r>
              <a:rPr lang="en-US" sz="1600" b="0" baseline="0" dirty="0" smtClean="0">
                <a:solidFill>
                  <a:srgbClr val="009969"/>
                </a:solidFill>
                <a:latin typeface="Copperplate Gothic Bold" pitchFamily="34" charset="0"/>
              </a:rPr>
              <a:t> Wray, Director</a:t>
            </a:r>
            <a:endParaRPr lang="en-US" sz="1600" b="0" dirty="0">
              <a:solidFill>
                <a:srgbClr val="009969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199632"/>
            <a:ext cx="9144000" cy="658368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</a:rPr>
              <a:t>www.transportation.ohio.gov</a:t>
            </a:r>
            <a:endParaRPr lang="en-US" sz="1800" b="1" spc="300" dirty="0">
              <a:solidFill>
                <a:schemeClr val="bg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182880" rIns="36576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28600" y="6262792"/>
            <a:ext cx="533400" cy="533400"/>
          </a:xfrm>
          <a:prstGeom prst="ellipse">
            <a:avLst/>
          </a:prstGeom>
          <a:solidFill>
            <a:srgbClr val="00996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ctr">
              <a:defRPr/>
            </a:pPr>
            <a:fld id="{E39B0399-9EE4-40D6-92E9-F4A1F2E78343}" type="slidenum">
              <a:rPr lang="en-US"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14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200" y="5607472"/>
            <a:ext cx="1188720" cy="118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8" r:id="rId3"/>
    <p:sldLayoutId id="2147483656" r:id="rId4"/>
    <p:sldLayoutId id="2147483659" r:id="rId5"/>
    <p:sldLayoutId id="2147483660" r:id="rId6"/>
    <p:sldLayoutId id="2147483657" r:id="rId7"/>
    <p:sldLayoutId id="2147483661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9969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6" y="6179131"/>
            <a:ext cx="8577067" cy="519536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77200" y="6219825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ctr">
              <a:defRPr/>
            </a:pPr>
            <a:fld id="{E39B0399-9EE4-40D6-92E9-F4A1F2E78343}" type="slidenum">
              <a:rPr lang="en-US" b="1">
                <a:solidFill>
                  <a:srgbClr val="009969"/>
                </a:solidFill>
                <a:latin typeface="Georgia" pitchFamily="18" charset="0"/>
              </a:rPr>
              <a:pPr algn="ctr">
                <a:defRPr/>
              </a:pPr>
              <a:t>‹#›</a:t>
            </a:fld>
            <a:endParaRPr lang="en-US" b="1" dirty="0">
              <a:solidFill>
                <a:srgbClr val="009969"/>
              </a:solidFill>
              <a:latin typeface="Georgia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7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288024"/>
            <a:ext cx="9144000" cy="438912"/>
          </a:xfrm>
          <a:prstGeom prst="rect">
            <a:avLst/>
          </a:prstGeom>
          <a:solidFill>
            <a:schemeClr val="bg1"/>
          </a:solidFill>
          <a:ln w="63500" cmpd="thinThick">
            <a:solidFill>
              <a:schemeClr val="bg1"/>
            </a:solidFill>
          </a:ln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b="1" spc="300" dirty="0" smtClean="0">
                <a:solidFill>
                  <a:srgbClr val="FFFFFF"/>
                </a:solidFill>
              </a:rPr>
              <a:t>www.transportation.ohio.gov</a:t>
            </a:r>
            <a:endParaRPr lang="en-US" b="1" spc="3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63500" cmpd="thinThick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229600" y="6324600"/>
            <a:ext cx="457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fld id="{E39B0399-9EE4-40D6-92E9-F4A1F2E78343}" type="slidenum">
              <a:rPr lang="en-US" sz="1400" b="0">
                <a:solidFill>
                  <a:srgbClr val="009969"/>
                </a:solidFill>
                <a:latin typeface="Copperplate Gothic Bold" pitchFamily="34" charset="0"/>
              </a:rPr>
              <a:pPr algn="ctr">
                <a:defRPr/>
              </a:pPr>
              <a:t>‹#›</a:t>
            </a:fld>
            <a:endParaRPr lang="en-US" sz="1400" b="0" dirty="0">
              <a:solidFill>
                <a:srgbClr val="009969"/>
              </a:solidFill>
              <a:latin typeface="Copperplate Gothic Bold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4" y="630174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5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0">
          <a:ln>
            <a:noFill/>
          </a:ln>
          <a:solidFill>
            <a:schemeClr val="bg1"/>
          </a:solidFill>
          <a:latin typeface="Copperplate Gothic Bold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3200" b="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6179131"/>
            <a:ext cx="8577072" cy="519536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77200" y="6248399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 anchorCtr="0"/>
          <a:lstStyle/>
          <a:p>
            <a:pPr algn="ctr">
              <a:defRPr/>
            </a:pPr>
            <a:fld id="{E39B0399-9EE4-40D6-92E9-F4A1F2E78343}" type="slidenum">
              <a:rPr lang="en-US" b="1">
                <a:solidFill>
                  <a:srgbClr val="009969"/>
                </a:solidFill>
                <a:latin typeface="Georgia" pitchFamily="18" charset="0"/>
              </a:rPr>
              <a:pPr algn="ctr">
                <a:defRPr/>
              </a:pPr>
              <a:t>‹#›</a:t>
            </a:fld>
            <a:endParaRPr lang="en-US" b="1" dirty="0">
              <a:solidFill>
                <a:srgbClr val="009969"/>
              </a:solidFill>
              <a:latin typeface="Georgia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2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800">
          <a:solidFill>
            <a:schemeClr val="bg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400">
          <a:solidFill>
            <a:schemeClr val="bg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-38100" y="762000"/>
            <a:ext cx="9220200" cy="9144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2011 Conaway conference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85800" y="1676400"/>
            <a:ext cx="7772400" cy="914400"/>
          </a:xfrm>
        </p:spPr>
        <p:txBody>
          <a:bodyPr anchor="ctr" anchorCtr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Copperplate Gothic Light" pitchFamily="34" charset="0"/>
              </a:rPr>
              <a:t>Claims</a:t>
            </a:r>
            <a:endParaRPr lang="en-US" sz="5400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17840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9075" y="1600200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Bolt assemblies rotated beyond ODOT Specification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District: </a:t>
            </a:r>
            <a:r>
              <a:rPr lang="en-US" dirty="0" smtClean="0"/>
              <a:t>Remove and reinstall bolts </a:t>
            </a:r>
            <a:r>
              <a:rPr lang="en-US" sz="5400" dirty="0" smtClean="0"/>
              <a:t>or</a:t>
            </a:r>
            <a:r>
              <a:rPr lang="en-US" dirty="0" smtClean="0"/>
              <a:t> provide a p.e.’s proposal for addressing issue for ODOT’s acceptance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CONTRACTOR:</a:t>
            </a:r>
          </a:p>
          <a:p>
            <a:pPr marL="0" indent="0">
              <a:buNone/>
            </a:pPr>
            <a:r>
              <a:rPr lang="en-US" dirty="0" smtClean="0"/>
              <a:t>1.) No way to tell if a bolt is over-tightened unless bolt breaks</a:t>
            </a:r>
          </a:p>
          <a:p>
            <a:pPr marL="0" indent="0">
              <a:buNone/>
            </a:pPr>
            <a:r>
              <a:rPr lang="en-US" dirty="0" smtClean="0"/>
              <a:t>2.) performed in same manner &amp; custom</a:t>
            </a:r>
          </a:p>
          <a:p>
            <a:pPr marL="0" indent="0">
              <a:buNone/>
            </a:pPr>
            <a:r>
              <a:rPr lang="en-US" dirty="0" smtClean="0"/>
              <a:t>3.) Work completed in competent manner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Magistrate: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n-US" sz="2400" dirty="0">
                <a:solidFill>
                  <a:srgbClr val="FFFFFF"/>
                </a:solidFill>
                <a:latin typeface="Arial"/>
              </a:rPr>
              <a:t>Alexander v. Buckeye Pipeline (1978)</a:t>
            </a:r>
          </a:p>
          <a:p>
            <a:pPr marL="0" indent="0">
              <a:buNone/>
            </a:pPr>
            <a:r>
              <a:rPr lang="en-US" dirty="0" smtClean="0"/>
              <a:t>“simple words in a written instrument are to be given their </a:t>
            </a:r>
            <a:r>
              <a:rPr lang="en-US" dirty="0" smtClean="0">
                <a:solidFill>
                  <a:srgbClr val="FFFF00"/>
                </a:solidFill>
              </a:rPr>
              <a:t>plain and ordinary meaning </a:t>
            </a:r>
            <a:r>
              <a:rPr lang="en-US" dirty="0" smtClean="0"/>
              <a:t>unless to do so would create an absurd result”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magistrate: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St. Marys v. Auglaize County Board of Commissioners (2007)</a:t>
            </a:r>
          </a:p>
          <a:p>
            <a:pPr marL="0" indent="0">
              <a:buNone/>
            </a:pPr>
            <a:r>
              <a:rPr lang="en-US" dirty="0" smtClean="0"/>
              <a:t>“If a </a:t>
            </a:r>
            <a:r>
              <a:rPr lang="en-US" dirty="0" smtClean="0">
                <a:solidFill>
                  <a:srgbClr val="FFFF00"/>
                </a:solidFill>
              </a:rPr>
              <a:t>court</a:t>
            </a:r>
            <a:r>
              <a:rPr lang="en-US" dirty="0" smtClean="0"/>
              <a:t> is able to determine the </a:t>
            </a:r>
            <a:r>
              <a:rPr lang="en-US" dirty="0" smtClean="0">
                <a:solidFill>
                  <a:srgbClr val="FFFF00"/>
                </a:solidFill>
              </a:rPr>
              <a:t>intent of the parties </a:t>
            </a:r>
            <a:r>
              <a:rPr lang="en-US" dirty="0" smtClean="0"/>
              <a:t>from the </a:t>
            </a:r>
            <a:r>
              <a:rPr lang="en-US" dirty="0" smtClean="0">
                <a:solidFill>
                  <a:srgbClr val="FFFF00"/>
                </a:solidFill>
              </a:rPr>
              <a:t>plain language of the contract</a:t>
            </a:r>
            <a:r>
              <a:rPr lang="en-US" dirty="0" smtClean="0"/>
              <a:t> then the court must apply the language as written and </a:t>
            </a:r>
            <a:r>
              <a:rPr lang="en-US" dirty="0" smtClean="0">
                <a:solidFill>
                  <a:srgbClr val="FFFF00"/>
                </a:solidFill>
              </a:rPr>
              <a:t>refrain from further contract interpretation.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-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Magistrate: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Dugan &amp; Myers Constr.co. v. Ohio Dept. of Admin. Services (2007)</a:t>
            </a:r>
          </a:p>
          <a:p>
            <a:pPr marL="0" indent="0">
              <a:buNone/>
            </a:pPr>
            <a:r>
              <a:rPr lang="en-US" dirty="0" smtClean="0"/>
              <a:t>“ A contract does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become </a:t>
            </a:r>
            <a:r>
              <a:rPr lang="en-US" dirty="0" smtClean="0">
                <a:solidFill>
                  <a:srgbClr val="FFFF00"/>
                </a:solidFill>
              </a:rPr>
              <a:t>ambiguous</a:t>
            </a:r>
            <a:r>
              <a:rPr lang="en-US" dirty="0" smtClean="0"/>
              <a:t> by reason of the fact that in its operation it </a:t>
            </a:r>
            <a:r>
              <a:rPr lang="en-US" dirty="0" smtClean="0">
                <a:solidFill>
                  <a:srgbClr val="FFFF00"/>
                </a:solidFill>
              </a:rPr>
              <a:t>will work a hardship</a:t>
            </a:r>
            <a:r>
              <a:rPr lang="en-US" dirty="0" smtClean="0"/>
              <a:t> upon one of the parties thereto.”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endParaRPr lang="en-US" sz="2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Magistrate Decision: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smtClean="0">
                <a:solidFill>
                  <a:srgbClr val="FFFF00"/>
                </a:solidFill>
              </a:rPr>
              <a:t>CMS</a:t>
            </a:r>
            <a:r>
              <a:rPr lang="en-US" dirty="0" smtClean="0"/>
              <a:t> authorizes compliance with reasonable manufacturing </a:t>
            </a:r>
            <a:r>
              <a:rPr lang="en-US" dirty="0" smtClean="0">
                <a:solidFill>
                  <a:srgbClr val="FFFF00"/>
                </a:solidFill>
              </a:rPr>
              <a:t>standards</a:t>
            </a:r>
            <a:r>
              <a:rPr lang="en-US" dirty="0" smtClean="0"/>
              <a:t> only when there are </a:t>
            </a:r>
            <a:r>
              <a:rPr lang="en-US" dirty="0" smtClean="0">
                <a:solidFill>
                  <a:srgbClr val="FFFF00"/>
                </a:solidFill>
              </a:rPr>
              <a:t>no specifications contained in the contract.</a:t>
            </a:r>
            <a:r>
              <a:rPr lang="en-US" dirty="0" smtClean="0"/>
              <a:t> However, in this instance the contract provided bolt assembly specifications”</a:t>
            </a:r>
          </a:p>
          <a:p>
            <a:pPr marL="0" indent="0">
              <a:buNone/>
            </a:pPr>
            <a:r>
              <a:rPr lang="en-US" dirty="0" smtClean="0"/>
              <a:t>“Judgment is recommended in favor of defendant.”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Claim-Follow Specification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888 Combined Aggregate Mix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2954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Addendum #20 read:</a:t>
            </a:r>
          </a:p>
          <a:p>
            <a:pPr marL="0" indent="0" algn="ctr">
              <a:buNone/>
            </a:pPr>
            <a:r>
              <a:rPr lang="en-US" sz="2800" b="1" dirty="0">
                <a:latin typeface="Century Gothic" pitchFamily="34" charset="0"/>
              </a:rPr>
              <a:t>Well Graded Combined Aggregate Mix Design</a:t>
            </a:r>
          </a:p>
          <a:p>
            <a:pPr marL="0" indent="0">
              <a:buNone/>
            </a:pPr>
            <a:r>
              <a:rPr lang="en-US" dirty="0">
                <a:latin typeface="Century Gothic" pitchFamily="34" charset="0"/>
              </a:rPr>
              <a:t>“</a:t>
            </a:r>
            <a:r>
              <a:rPr lang="en-US" sz="2800" dirty="0">
                <a:latin typeface="Century Gothic" pitchFamily="34" charset="0"/>
              </a:rPr>
              <a:t>The Contractor shall propose a </a:t>
            </a:r>
            <a:r>
              <a:rPr lang="en-US" sz="2800" dirty="0">
                <a:solidFill>
                  <a:srgbClr val="FFFF00"/>
                </a:solidFill>
                <a:latin typeface="Century Gothic" pitchFamily="34" charset="0"/>
              </a:rPr>
              <a:t>combined aggregate gradation</a:t>
            </a:r>
            <a:r>
              <a:rPr lang="en-US" sz="2800" dirty="0">
                <a:latin typeface="Century Gothic" pitchFamily="34" charset="0"/>
              </a:rPr>
              <a:t> that provides a </a:t>
            </a:r>
            <a:r>
              <a:rPr lang="en-US" sz="2800" dirty="0">
                <a:solidFill>
                  <a:srgbClr val="FFFF00"/>
                </a:solidFill>
                <a:latin typeface="Century Gothic" pitchFamily="34" charset="0"/>
              </a:rPr>
              <a:t>well-graded concrete mix</a:t>
            </a:r>
            <a:r>
              <a:rPr lang="en-US" sz="2800" dirty="0">
                <a:latin typeface="Century Gothic" pitchFamily="34" charset="0"/>
              </a:rPr>
              <a:t> for each proposed concrete mix to be used. </a:t>
            </a:r>
            <a:r>
              <a:rPr lang="en-US" sz="2800" dirty="0">
                <a:solidFill>
                  <a:srgbClr val="FFFF00"/>
                </a:solidFill>
                <a:latin typeface="Century Gothic" pitchFamily="34" charset="0"/>
              </a:rPr>
              <a:t>The Contractor shall submit</a:t>
            </a:r>
            <a:r>
              <a:rPr lang="en-US" sz="2800" dirty="0">
                <a:latin typeface="Century Gothic" pitchFamily="34" charset="0"/>
              </a:rPr>
              <a:t>, for review and </a:t>
            </a:r>
            <a:r>
              <a:rPr lang="en-US" sz="2800" dirty="0">
                <a:solidFill>
                  <a:srgbClr val="FFFF00"/>
                </a:solidFill>
                <a:latin typeface="Century Gothic" pitchFamily="34" charset="0"/>
              </a:rPr>
              <a:t>acceptance</a:t>
            </a:r>
            <a:r>
              <a:rPr lang="en-US" sz="2800" dirty="0">
                <a:latin typeface="Century Gothic" pitchFamily="34" charset="0"/>
              </a:rPr>
              <a:t>, the proposed combined aggregate gradation with </a:t>
            </a:r>
            <a:r>
              <a:rPr lang="en-US" sz="2800" dirty="0">
                <a:solidFill>
                  <a:srgbClr val="FFFF00"/>
                </a:solidFill>
                <a:latin typeface="Century Gothic" pitchFamily="34" charset="0"/>
              </a:rPr>
              <a:t>all supporting documentation</a:t>
            </a:r>
            <a:r>
              <a:rPr lang="en-US" sz="2800" dirty="0">
                <a:latin typeface="Century Gothic" pitchFamily="34" charset="0"/>
              </a:rPr>
              <a:t> that </a:t>
            </a:r>
            <a:r>
              <a:rPr lang="en-US" sz="2800" dirty="0">
                <a:solidFill>
                  <a:srgbClr val="FFFF00"/>
                </a:solidFill>
                <a:latin typeface="Century Gothic" pitchFamily="34" charset="0"/>
              </a:rPr>
              <a:t>demonstrates</a:t>
            </a:r>
            <a:r>
              <a:rPr lang="en-US" sz="2800" dirty="0">
                <a:latin typeface="Century Gothic" pitchFamily="34" charset="0"/>
              </a:rPr>
              <a:t> a well-graded concrete mix design.”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r>
              <a:rPr lang="en-US" dirty="0" smtClean="0"/>
              <a:t>ADDENDUM #20 Also stated:</a:t>
            </a:r>
          </a:p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dirty="0" smtClean="0">
                <a:latin typeface="Century Gothic" pitchFamily="34" charset="0"/>
              </a:rPr>
              <a:t>The use of ODOT </a:t>
            </a:r>
            <a:r>
              <a:rPr lang="en-US" sz="2800" dirty="0" smtClean="0">
                <a:solidFill>
                  <a:srgbClr val="FFFF00"/>
                </a:solidFill>
                <a:latin typeface="Century Gothic" pitchFamily="34" charset="0"/>
              </a:rPr>
              <a:t>#8 aggregates </a:t>
            </a:r>
            <a:r>
              <a:rPr lang="en-US" sz="2800" dirty="0" smtClean="0">
                <a:latin typeface="Century Gothic" pitchFamily="34" charset="0"/>
              </a:rPr>
              <a:t>is </a:t>
            </a:r>
            <a:r>
              <a:rPr lang="en-US" sz="2800" dirty="0" smtClean="0">
                <a:solidFill>
                  <a:srgbClr val="FFFF00"/>
                </a:solidFill>
                <a:latin typeface="Century Gothic" pitchFamily="34" charset="0"/>
              </a:rPr>
              <a:t>not allowed </a:t>
            </a:r>
            <a:r>
              <a:rPr lang="en-US" sz="2800" dirty="0" smtClean="0">
                <a:latin typeface="Century Gothic" pitchFamily="34" charset="0"/>
              </a:rPr>
              <a:t>in any concrete pavement mix design.”</a:t>
            </a:r>
          </a:p>
          <a:p>
            <a:r>
              <a:rPr lang="en-US" dirty="0"/>
              <a:t>The Addendum also required </a:t>
            </a:r>
            <a:r>
              <a:rPr lang="en-US" dirty="0">
                <a:solidFill>
                  <a:srgbClr val="FFFF00"/>
                </a:solidFill>
              </a:rPr>
              <a:t>ODOT</a:t>
            </a:r>
            <a:r>
              <a:rPr lang="en-US" dirty="0"/>
              <a:t> to complete its </a:t>
            </a:r>
            <a:r>
              <a:rPr lang="en-US" dirty="0">
                <a:solidFill>
                  <a:srgbClr val="FFFF00"/>
                </a:solidFill>
              </a:rPr>
              <a:t>review </a:t>
            </a:r>
            <a:r>
              <a:rPr lang="en-US" dirty="0"/>
              <a:t>of the mix design in </a:t>
            </a:r>
            <a:r>
              <a:rPr lang="en-US" dirty="0">
                <a:solidFill>
                  <a:srgbClr val="FFFF00"/>
                </a:solidFill>
              </a:rPr>
              <a:t>14 days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contract documents </a:t>
            </a:r>
            <a:r>
              <a:rPr lang="en-US" dirty="0" smtClean="0">
                <a:solidFill>
                  <a:srgbClr val="FFFF00"/>
                </a:solidFill>
              </a:rPr>
              <a:t>do not define</a:t>
            </a:r>
            <a:r>
              <a:rPr lang="en-US" dirty="0" smtClean="0"/>
              <a:t> “well graded concrete Mix” Nor Identify A </a:t>
            </a:r>
            <a:r>
              <a:rPr lang="en-US" dirty="0" smtClean="0">
                <a:solidFill>
                  <a:srgbClr val="FFFF00"/>
                </a:solidFill>
              </a:rPr>
              <a:t>method</a:t>
            </a:r>
            <a:r>
              <a:rPr lang="en-US" dirty="0" smtClean="0"/>
              <a:t> to Prove.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- 2010 Statistics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400" y="1600200"/>
            <a:ext cx="769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18 notices of intent to file a claim (Step 3</a:t>
            </a:r>
            <a:r>
              <a:rPr lang="en-US" dirty="0"/>
              <a:t>) 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13 </a:t>
            </a:r>
            <a:r>
              <a:rPr lang="en-US" dirty="0"/>
              <a:t>heard by Director’s Claims </a:t>
            </a:r>
            <a:r>
              <a:rPr lang="en-US" dirty="0" smtClean="0"/>
              <a:t>Board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1 dropped Prior to Hearing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1 resolved by settlement agreement at hearing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endParaRPr lang="en-US" sz="20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339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June 15, 2009 </a:t>
            </a:r>
            <a:r>
              <a:rPr lang="en-US" dirty="0" smtClean="0"/>
              <a:t>– Contractor submitted Mix design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July 10, 2009 </a:t>
            </a:r>
            <a:r>
              <a:rPr lang="en-US" dirty="0" smtClean="0"/>
              <a:t>– ODOT rejected because it was not “well graded”</a:t>
            </a:r>
          </a:p>
          <a:p>
            <a:r>
              <a:rPr lang="en-US" dirty="0"/>
              <a:t>Odot’s 7/10/09 rejection letter tried to clarify prohibition of #8’s by saying “the intent of the restriction is to </a:t>
            </a:r>
            <a:r>
              <a:rPr lang="en-US" dirty="0">
                <a:solidFill>
                  <a:srgbClr val="FFFF00"/>
                </a:solidFill>
              </a:rPr>
              <a:t>eliminate</a:t>
            </a:r>
            <a:r>
              <a:rPr lang="en-US" dirty="0"/>
              <a:t> the use (of </a:t>
            </a:r>
            <a:r>
              <a:rPr lang="en-US" dirty="0">
                <a:solidFill>
                  <a:srgbClr val="FFFF00"/>
                </a:solidFill>
              </a:rPr>
              <a:t>#8’s</a:t>
            </a:r>
            <a:r>
              <a:rPr lang="en-US" dirty="0"/>
              <a:t>) as </a:t>
            </a:r>
            <a:r>
              <a:rPr lang="en-US" dirty="0">
                <a:solidFill>
                  <a:srgbClr val="FFFF00"/>
                </a:solidFill>
              </a:rPr>
              <a:t>top size aggregate</a:t>
            </a:r>
            <a:r>
              <a:rPr lang="en-US" dirty="0"/>
              <a:t>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r>
              <a:rPr lang="en-US" sz="2800" dirty="0"/>
              <a:t>July 17, 2009 – Contractor submitted revised mix design</a:t>
            </a:r>
          </a:p>
          <a:p>
            <a:r>
              <a:rPr lang="en-US" sz="2800" dirty="0"/>
              <a:t>July 23, 2009 – ODOT rejected  - Not “well graded” (</a:t>
            </a:r>
            <a:r>
              <a:rPr lang="en-US" sz="2800" dirty="0">
                <a:solidFill>
                  <a:srgbClr val="FFFF00"/>
                </a:solidFill>
              </a:rPr>
              <a:t>as defined by ACI</a:t>
            </a:r>
            <a:r>
              <a:rPr lang="en-US" sz="2800" dirty="0"/>
              <a:t>)</a:t>
            </a:r>
          </a:p>
          <a:p>
            <a:r>
              <a:rPr lang="en-US" sz="2800" dirty="0" smtClean="0"/>
              <a:t>On July 24, 2009 </a:t>
            </a:r>
            <a:r>
              <a:rPr lang="en-US" sz="2800" dirty="0" smtClean="0">
                <a:solidFill>
                  <a:srgbClr val="FFFF00"/>
                </a:solidFill>
              </a:rPr>
              <a:t>odot’s test lab </a:t>
            </a:r>
            <a:r>
              <a:rPr lang="en-US" sz="3000" b="1" dirty="0" smtClean="0">
                <a:solidFill>
                  <a:srgbClr val="FFFF00"/>
                </a:solidFill>
              </a:rPr>
              <a:t>suggested</a:t>
            </a:r>
            <a:r>
              <a:rPr lang="en-US" sz="2800" dirty="0" smtClean="0">
                <a:solidFill>
                  <a:srgbClr val="FFFF00"/>
                </a:solidFill>
              </a:rPr>
              <a:t> the use of #8’s</a:t>
            </a:r>
            <a:r>
              <a:rPr lang="en-US" sz="2800" dirty="0" smtClean="0"/>
              <a:t> to produce the well graded mix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ODOT approved mix with #8’s </a:t>
            </a:r>
            <a:r>
              <a:rPr lang="en-US" sz="2800" dirty="0" smtClean="0"/>
              <a:t>on July 24, 2009.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contractor filed a claim: odot </a:t>
            </a:r>
            <a:r>
              <a:rPr lang="en-US" sz="2800" dirty="0" smtClean="0">
                <a:solidFill>
                  <a:srgbClr val="FFFF00"/>
                </a:solidFill>
              </a:rPr>
              <a:t>forced</a:t>
            </a:r>
            <a:r>
              <a:rPr lang="en-US" sz="2800" dirty="0" smtClean="0"/>
              <a:t> it to use #8’s, which </a:t>
            </a:r>
            <a:r>
              <a:rPr lang="en-US" sz="2800" dirty="0" smtClean="0">
                <a:solidFill>
                  <a:srgbClr val="FFFF00"/>
                </a:solidFill>
              </a:rPr>
              <a:t>cost them more $ </a:t>
            </a:r>
            <a:r>
              <a:rPr lang="en-US" sz="2800" dirty="0" smtClean="0"/>
              <a:t>to produce the mix.</a:t>
            </a:r>
          </a:p>
          <a:p>
            <a:r>
              <a:rPr lang="en-US" sz="2800" dirty="0" smtClean="0"/>
              <a:t>Board: </a:t>
            </a:r>
            <a:r>
              <a:rPr lang="en-US" sz="2800" dirty="0">
                <a:solidFill>
                  <a:srgbClr val="FFFF00"/>
                </a:solidFill>
              </a:rPr>
              <a:t>contract language </a:t>
            </a:r>
            <a:r>
              <a:rPr lang="en-US" sz="2800" dirty="0" smtClean="0">
                <a:solidFill>
                  <a:srgbClr val="FFFF00"/>
                </a:solidFill>
              </a:rPr>
              <a:t>Is clear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for 2010 Season - </a:t>
            </a:r>
            <a:r>
              <a:rPr lang="en-US" sz="2800" dirty="0"/>
              <a:t>contractor to </a:t>
            </a:r>
            <a:r>
              <a:rPr lang="en-US" sz="2800" dirty="0">
                <a:solidFill>
                  <a:srgbClr val="FFFF00"/>
                </a:solidFill>
              </a:rPr>
              <a:t>eliminate #8’s </a:t>
            </a:r>
            <a:r>
              <a:rPr lang="en-US" sz="2800" dirty="0"/>
              <a:t>&amp; </a:t>
            </a:r>
            <a:r>
              <a:rPr lang="en-US" sz="2800" dirty="0">
                <a:solidFill>
                  <a:srgbClr val="FFFF00"/>
                </a:solidFill>
              </a:rPr>
              <a:t>prove “well graded</a:t>
            </a:r>
            <a:r>
              <a:rPr lang="en-US" sz="2800" dirty="0" smtClean="0">
                <a:solidFill>
                  <a:srgbClr val="FFFF00"/>
                </a:solidFill>
              </a:rPr>
              <a:t>” </a:t>
            </a:r>
            <a:r>
              <a:rPr lang="en-US" sz="2800" dirty="0" smtClean="0"/>
              <a:t>Mix using an </a:t>
            </a:r>
            <a:r>
              <a:rPr lang="en-US" sz="2800" dirty="0" smtClean="0">
                <a:solidFill>
                  <a:srgbClr val="FFFF00"/>
                </a:solidFill>
              </a:rPr>
              <a:t>industry </a:t>
            </a:r>
            <a:r>
              <a:rPr lang="en-US" sz="2800" dirty="0">
                <a:solidFill>
                  <a:srgbClr val="FFFF00"/>
                </a:solidFill>
              </a:rPr>
              <a:t>std.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Board: Agreed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FFFF00"/>
                </a:solidFill>
              </a:rPr>
              <a:t>pay contractor </a:t>
            </a:r>
            <a:r>
              <a:rPr lang="en-US" sz="2800" dirty="0"/>
              <a:t>a portion of </a:t>
            </a:r>
            <a:r>
              <a:rPr lang="en-US" sz="2800" dirty="0" smtClean="0"/>
              <a:t>its </a:t>
            </a:r>
            <a:r>
              <a:rPr lang="en-US" sz="2800" dirty="0"/>
              <a:t>costs to </a:t>
            </a:r>
            <a:r>
              <a:rPr lang="en-US" sz="2800" dirty="0">
                <a:solidFill>
                  <a:srgbClr val="FFFF00"/>
                </a:solidFill>
              </a:rPr>
              <a:t>use #8’s </a:t>
            </a:r>
            <a:r>
              <a:rPr lang="en-US" sz="2800" dirty="0"/>
              <a:t>since ODOT was </a:t>
            </a:r>
            <a:r>
              <a:rPr lang="en-US" sz="2800" dirty="0">
                <a:solidFill>
                  <a:srgbClr val="FFFF00"/>
                </a:solidFill>
              </a:rPr>
              <a:t>not timely</a:t>
            </a:r>
            <a:r>
              <a:rPr lang="en-US" sz="2800" dirty="0"/>
              <a:t> with </a:t>
            </a:r>
            <a:r>
              <a:rPr lang="en-US" sz="2800" dirty="0" smtClean="0"/>
              <a:t>acceptance and ODOT approved the mix using #8’s.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Sealing New Concrete Surfaces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Failing concrete sealant on </a:t>
            </a:r>
            <a:r>
              <a:rPr lang="en-US" dirty="0" smtClean="0">
                <a:solidFill>
                  <a:srgbClr val="FFFF00"/>
                </a:solidFill>
              </a:rPr>
              <a:t>new concrete </a:t>
            </a:r>
            <a:r>
              <a:rPr lang="en-US" dirty="0" smtClean="0"/>
              <a:t>surfaces</a:t>
            </a:r>
          </a:p>
          <a:p>
            <a:r>
              <a:rPr lang="en-US" dirty="0" smtClean="0"/>
              <a:t>Approximately </a:t>
            </a:r>
            <a:r>
              <a:rPr lang="en-US" dirty="0" smtClean="0">
                <a:solidFill>
                  <a:srgbClr val="FFFF00"/>
                </a:solidFill>
              </a:rPr>
              <a:t>40% Failed </a:t>
            </a:r>
            <a:r>
              <a:rPr lang="en-US" dirty="0" smtClean="0"/>
              <a:t>Odot required contractor to remove &amp; replace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Project: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Specifications required surface prep: </a:t>
            </a:r>
            <a:r>
              <a:rPr lang="en-US" dirty="0">
                <a:solidFill>
                  <a:srgbClr val="FFFF00"/>
                </a:solidFill>
              </a:rPr>
              <a:t>minimum Water Blast </a:t>
            </a:r>
            <a:r>
              <a:rPr lang="en-US" dirty="0" smtClean="0">
                <a:solidFill>
                  <a:srgbClr val="FFFF00"/>
                </a:solidFill>
              </a:rPr>
              <a:t>7000psi</a:t>
            </a:r>
          </a:p>
          <a:p>
            <a:pPr marL="0" lvl="0" indent="0">
              <a:buNone/>
            </a:pPr>
            <a:r>
              <a:rPr lang="en-US" dirty="0"/>
              <a:t>ODOT’s Current Specifications: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New specifications require surface </a:t>
            </a:r>
            <a:r>
              <a:rPr lang="en-US" dirty="0">
                <a:solidFill>
                  <a:srgbClr val="FFFF00"/>
                </a:solidFill>
              </a:rPr>
              <a:t>profile comparable to 100 grit sandpaper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 smtClean="0">
                <a:solidFill>
                  <a:srgbClr val="FFFF00"/>
                </a:solidFill>
              </a:rPr>
              <a:t>Parties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agree</a:t>
            </a:r>
            <a:r>
              <a:rPr lang="en-US" dirty="0" smtClean="0"/>
              <a:t> to important Facts: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Third Party test firms for both parties - </a:t>
            </a:r>
            <a:r>
              <a:rPr lang="en-US" dirty="0" smtClean="0">
                <a:solidFill>
                  <a:srgbClr val="FFFF00"/>
                </a:solidFill>
              </a:rPr>
              <a:t>two modes of failure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Concrete substrate peels with sealant (75%)</a:t>
            </a:r>
          </a:p>
          <a:p>
            <a:pPr lvl="1"/>
            <a:r>
              <a:rPr lang="en-US" dirty="0" smtClean="0"/>
              <a:t>Sealant failed to bond to concrete(25%)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Board: </a:t>
            </a:r>
            <a:r>
              <a:rPr lang="en-US" dirty="0" smtClean="0">
                <a:solidFill>
                  <a:srgbClr val="FFFF00"/>
                </a:solidFill>
              </a:rPr>
              <a:t>reimburse contractor </a:t>
            </a:r>
            <a:r>
              <a:rPr lang="en-US" dirty="0" smtClean="0"/>
              <a:t>for the 25% where </a:t>
            </a:r>
            <a:r>
              <a:rPr lang="en-US" dirty="0" smtClean="0">
                <a:solidFill>
                  <a:srgbClr val="FFFF00"/>
                </a:solidFill>
              </a:rPr>
              <a:t>sealant failed to bond</a:t>
            </a:r>
            <a:r>
              <a:rPr lang="en-US" dirty="0" smtClean="0"/>
              <a:t> to concrete (Inadequate Spec for surface preparation)</a:t>
            </a:r>
          </a:p>
          <a:p>
            <a:r>
              <a:rPr lang="en-US" dirty="0" smtClean="0"/>
              <a:t>Board: will </a:t>
            </a:r>
            <a:r>
              <a:rPr lang="en-US" dirty="0" smtClean="0">
                <a:solidFill>
                  <a:srgbClr val="FFFF00"/>
                </a:solidFill>
              </a:rPr>
              <a:t>not reimburse </a:t>
            </a:r>
            <a:r>
              <a:rPr lang="en-US" dirty="0" smtClean="0"/>
              <a:t>for 75% where </a:t>
            </a:r>
            <a:r>
              <a:rPr lang="en-US" dirty="0" smtClean="0">
                <a:solidFill>
                  <a:srgbClr val="FFFF00"/>
                </a:solidFill>
              </a:rPr>
              <a:t>sealant pulled off with weak substrate of concrete </a:t>
            </a:r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Process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Warranty Chip Seal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Process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25963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dirty="0" smtClean="0"/>
              <a:t>A 2 year </a:t>
            </a:r>
            <a:r>
              <a:rPr lang="en-US" dirty="0" smtClean="0">
                <a:solidFill>
                  <a:srgbClr val="FFFF00"/>
                </a:solidFill>
              </a:rPr>
              <a:t>warranty</a:t>
            </a:r>
            <a:r>
              <a:rPr lang="en-US" dirty="0" smtClean="0"/>
              <a:t> chip seal project</a:t>
            </a:r>
          </a:p>
          <a:p>
            <a:endParaRPr lang="en-US" sz="1400" dirty="0" smtClean="0"/>
          </a:p>
          <a:p>
            <a:r>
              <a:rPr lang="en-US" dirty="0" smtClean="0"/>
              <a:t>5 routes- </a:t>
            </a:r>
            <a:r>
              <a:rPr lang="en-US" dirty="0" smtClean="0">
                <a:solidFill>
                  <a:srgbClr val="FFFF00"/>
                </a:solidFill>
              </a:rPr>
              <a:t>interim</a:t>
            </a:r>
            <a:r>
              <a:rPr lang="en-US" dirty="0" smtClean="0"/>
              <a:t>- 2 by sept. 1, 2008</a:t>
            </a:r>
          </a:p>
          <a:p>
            <a:endParaRPr lang="en-US" sz="1400" dirty="0" smtClean="0"/>
          </a:p>
          <a:p>
            <a:r>
              <a:rPr lang="en-US" dirty="0" smtClean="0"/>
              <a:t>Addendum #1 </a:t>
            </a:r>
            <a:r>
              <a:rPr lang="en-US" dirty="0" smtClean="0">
                <a:solidFill>
                  <a:srgbClr val="FFFF00"/>
                </a:solidFill>
              </a:rPr>
              <a:t>moved interim date </a:t>
            </a:r>
            <a:r>
              <a:rPr lang="en-US" dirty="0" smtClean="0"/>
              <a:t>to Sept. 15, 2008 and modified SS882 to </a:t>
            </a:r>
            <a:r>
              <a:rPr lang="en-US" dirty="0" smtClean="0">
                <a:solidFill>
                  <a:srgbClr val="FFFF00"/>
                </a:solidFill>
              </a:rPr>
              <a:t>allow placement to Sept. 15</a:t>
            </a:r>
            <a:r>
              <a:rPr lang="en-US" baseline="30000" dirty="0" smtClean="0">
                <a:solidFill>
                  <a:srgbClr val="FFFF00"/>
                </a:solidFill>
              </a:rPr>
              <a:t>th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/>
              <a:t>(Usually Can’t place past Sept. 1)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– 2010 Statistics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>
                <a:latin typeface="Copperplate Gothic Bold" pitchFamily="34" charset="0"/>
              </a:rPr>
              <a:t>3 resolved prior to hearing by </a:t>
            </a:r>
            <a:r>
              <a:rPr lang="en-US" dirty="0" smtClean="0">
                <a:latin typeface="Copperplate Gothic Bold" pitchFamily="34" charset="0"/>
              </a:rPr>
              <a:t>the District</a:t>
            </a:r>
          </a:p>
          <a:p>
            <a:r>
              <a:rPr lang="en-US" dirty="0" smtClean="0">
                <a:latin typeface="Copperplate Gothic Bold" pitchFamily="34" charset="0"/>
              </a:rPr>
              <a:t>At least 27 Disputes were resolved statewide by districts &amp; contractor in Step 1 or Step 2</a:t>
            </a:r>
            <a:endParaRPr lang="en-US" dirty="0">
              <a:latin typeface="Copperplate Gothic Bold" pitchFamily="34" charset="0"/>
            </a:endParaRPr>
          </a:p>
          <a:p>
            <a:pPr marL="0" indent="0">
              <a:buNone/>
            </a:pPr>
            <a:r>
              <a:rPr lang="en-US" dirty="0" smtClean="0"/>
              <a:t>(Thanks to all for the cooperation!)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Process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25963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dirty="0" smtClean="0"/>
              <a:t>By </a:t>
            </a:r>
            <a:r>
              <a:rPr lang="en-US" dirty="0"/>
              <a:t>spring 2009 </a:t>
            </a:r>
            <a:r>
              <a:rPr lang="en-US" dirty="0">
                <a:solidFill>
                  <a:srgbClr val="FFFF00"/>
                </a:solidFill>
              </a:rPr>
              <a:t>Loss of </a:t>
            </a:r>
            <a:r>
              <a:rPr lang="en-US" dirty="0" smtClean="0">
                <a:solidFill>
                  <a:srgbClr val="FFFF00"/>
                </a:solidFill>
              </a:rPr>
              <a:t>Aggregate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dirty="0"/>
              <a:t>By summer 2009 </a:t>
            </a:r>
            <a:r>
              <a:rPr lang="en-US" dirty="0">
                <a:solidFill>
                  <a:srgbClr val="FFFF00"/>
                </a:solidFill>
              </a:rPr>
              <a:t>low skid </a:t>
            </a:r>
            <a:r>
              <a:rPr lang="en-US" dirty="0" smtClean="0">
                <a:solidFill>
                  <a:srgbClr val="FFFF00"/>
                </a:solidFill>
              </a:rPr>
              <a:t>resistance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dirty="0"/>
              <a:t>District </a:t>
            </a:r>
            <a:r>
              <a:rPr lang="en-US" dirty="0">
                <a:solidFill>
                  <a:srgbClr val="FFFF00"/>
                </a:solidFill>
              </a:rPr>
              <a:t>did not issue C-85 </a:t>
            </a:r>
            <a:r>
              <a:rPr lang="en-US" dirty="0"/>
              <a:t>until Late summer of 2009 (done by Sept. 2008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C-85 Triggers warranty period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Process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25963"/>
          </a:xfrm>
        </p:spPr>
        <p:txBody>
          <a:bodyPr/>
          <a:lstStyle/>
          <a:p>
            <a:r>
              <a:rPr lang="en-US" dirty="0" smtClean="0"/>
              <a:t>After the annual review process: (Evaluation, remedial actions discussion &amp; appeals process) - too </a:t>
            </a:r>
            <a:r>
              <a:rPr lang="en-US" dirty="0" smtClean="0">
                <a:solidFill>
                  <a:srgbClr val="FFFF00"/>
                </a:solidFill>
              </a:rPr>
              <a:t>late to chip seal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To correct low skid resistance had contractor </a:t>
            </a:r>
            <a:r>
              <a:rPr lang="en-US" dirty="0" smtClean="0">
                <a:solidFill>
                  <a:srgbClr val="FFFF00"/>
                </a:solidFill>
              </a:rPr>
              <a:t>micro-mill</a:t>
            </a:r>
          </a:p>
          <a:p>
            <a:pPr marL="0" indent="0">
              <a:buNone/>
            </a:pP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Contractor claimed costs to micro-mill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Process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25963"/>
          </a:xfrm>
        </p:spPr>
        <p:txBody>
          <a:bodyPr/>
          <a:lstStyle/>
          <a:p>
            <a:r>
              <a:rPr lang="en-US" dirty="0" smtClean="0"/>
              <a:t>Contractor also </a:t>
            </a:r>
            <a:r>
              <a:rPr lang="en-US" dirty="0" smtClean="0">
                <a:solidFill>
                  <a:srgbClr val="FFFF00"/>
                </a:solidFill>
              </a:rPr>
              <a:t>provided notice </a:t>
            </a:r>
            <a:r>
              <a:rPr lang="en-US" dirty="0" smtClean="0"/>
              <a:t>it would dispute if forced to do repairs under warranty on grounds ODOT forced it into late season paving.</a:t>
            </a:r>
          </a:p>
          <a:p>
            <a:r>
              <a:rPr lang="en-US" dirty="0" smtClean="0"/>
              <a:t>Board:  Not enough </a:t>
            </a:r>
            <a:r>
              <a:rPr lang="en-US" dirty="0" smtClean="0">
                <a:solidFill>
                  <a:srgbClr val="FFFF00"/>
                </a:solidFill>
              </a:rPr>
              <a:t>convincing evidence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FF00"/>
                </a:solidFill>
              </a:rPr>
              <a:t>either party</a:t>
            </a:r>
            <a:r>
              <a:rPr lang="en-US" dirty="0" smtClean="0"/>
              <a:t> to refute or support late season paving was the cause of failure.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Process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25963"/>
          </a:xfrm>
        </p:spPr>
        <p:txBody>
          <a:bodyPr/>
          <a:lstStyle/>
          <a:p>
            <a:r>
              <a:rPr lang="en-US" dirty="0" smtClean="0"/>
              <a:t>Board:  ODOT moved interim date with </a:t>
            </a:r>
            <a:r>
              <a:rPr lang="en-US" dirty="0" smtClean="0">
                <a:solidFill>
                  <a:srgbClr val="FFFF00"/>
                </a:solidFill>
              </a:rPr>
              <a:t>no analysis of impact </a:t>
            </a:r>
          </a:p>
          <a:p>
            <a:r>
              <a:rPr lang="en-US" dirty="0" smtClean="0"/>
              <a:t>Board:  ODOT was </a:t>
            </a:r>
            <a:r>
              <a:rPr lang="en-US" dirty="0" smtClean="0">
                <a:solidFill>
                  <a:srgbClr val="FFFF00"/>
                </a:solidFill>
              </a:rPr>
              <a:t>not timely with issuance of C-85</a:t>
            </a:r>
            <a:r>
              <a:rPr lang="en-US" dirty="0" smtClean="0"/>
              <a:t>, which </a:t>
            </a:r>
            <a:r>
              <a:rPr lang="en-US" dirty="0" smtClean="0">
                <a:solidFill>
                  <a:srgbClr val="FFFF00"/>
                </a:solidFill>
              </a:rPr>
              <a:t>triggers </a:t>
            </a:r>
            <a:r>
              <a:rPr lang="en-US" dirty="0" smtClean="0"/>
              <a:t>warranty period</a:t>
            </a:r>
          </a:p>
          <a:p>
            <a:r>
              <a:rPr lang="en-US" dirty="0" smtClean="0"/>
              <a:t>Board:  Warranty not initiated Timely – </a:t>
            </a:r>
            <a:r>
              <a:rPr lang="en-US" dirty="0" smtClean="0">
                <a:solidFill>
                  <a:srgbClr val="FFFF00"/>
                </a:solidFill>
              </a:rPr>
              <a:t>warranty void </a:t>
            </a:r>
            <a:r>
              <a:rPr lang="en-US" dirty="0" smtClean="0"/>
              <a:t>(ONLY for two routes affected by interim date)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Process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Board:   </a:t>
            </a:r>
            <a:r>
              <a:rPr lang="en-US" dirty="0" smtClean="0">
                <a:solidFill>
                  <a:srgbClr val="FFFF00"/>
                </a:solidFill>
              </a:rPr>
              <a:t>Reimburse contractor </a:t>
            </a:r>
            <a:r>
              <a:rPr lang="en-US" dirty="0" smtClean="0"/>
              <a:t>for micro-milling work</a:t>
            </a:r>
          </a:p>
          <a:p>
            <a:pPr marL="0" indent="0" algn="ctr">
              <a:buNone/>
            </a:pPr>
            <a:r>
              <a:rPr lang="en-US" sz="4400" dirty="0" smtClean="0"/>
              <a:t>HOWEVER</a:t>
            </a:r>
          </a:p>
          <a:p>
            <a:r>
              <a:rPr lang="en-US" dirty="0" smtClean="0"/>
              <a:t>Board: will </a:t>
            </a:r>
            <a:r>
              <a:rPr lang="en-US" dirty="0" smtClean="0">
                <a:solidFill>
                  <a:srgbClr val="FFFF00"/>
                </a:solidFill>
              </a:rPr>
              <a:t>not pay </a:t>
            </a:r>
            <a:r>
              <a:rPr lang="en-US" dirty="0" smtClean="0"/>
              <a:t>for claims preparation &amp; consulting fees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Method of Measurement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Composite Fiber Wrap System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Method of Measurement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8001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6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Method of Measurement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Plan shows: 1,150 S.F.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(Area covered by system)</a:t>
            </a:r>
          </a:p>
          <a:p>
            <a:r>
              <a:rPr lang="en-US" dirty="0" smtClean="0"/>
              <a:t>Contractor claims: 2,300 S.F.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(Actual Quantity of fiber wrap used)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Georgia" pitchFamily="18" charset="0"/>
              </a:rPr>
              <a:t>Claim – Method of Measurement</a:t>
            </a:r>
            <a:endParaRPr lang="en-US" b="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Copperplate Gothic Light" pitchFamily="34" charset="0"/>
              </a:rPr>
              <a:t>Note on this project does not </a:t>
            </a:r>
            <a:r>
              <a:rPr lang="en-US" b="0" dirty="0" smtClean="0">
                <a:solidFill>
                  <a:srgbClr val="FFFF00"/>
                </a:solidFill>
                <a:latin typeface="Copperplate Gothic Light" pitchFamily="34" charset="0"/>
              </a:rPr>
              <a:t>clearly detail payment method</a:t>
            </a:r>
          </a:p>
          <a:p>
            <a:r>
              <a:rPr lang="en-US" b="0" dirty="0" smtClean="0">
                <a:solidFill>
                  <a:srgbClr val="FFFF00"/>
                </a:solidFill>
                <a:latin typeface="Copperplate Gothic Light" pitchFamily="34" charset="0"/>
              </a:rPr>
              <a:t>Plan notes </a:t>
            </a:r>
            <a:r>
              <a:rPr lang="en-US" b="0" dirty="0" smtClean="0">
                <a:latin typeface="Copperplate Gothic Light" pitchFamily="34" charset="0"/>
              </a:rPr>
              <a:t>for this item </a:t>
            </a:r>
            <a:r>
              <a:rPr lang="en-US" b="0" dirty="0" smtClean="0">
                <a:solidFill>
                  <a:srgbClr val="FFFF00"/>
                </a:solidFill>
                <a:latin typeface="Copperplate Gothic Light" pitchFamily="34" charset="0"/>
              </a:rPr>
              <a:t>vary</a:t>
            </a:r>
            <a:r>
              <a:rPr lang="en-US" b="0" dirty="0" smtClean="0">
                <a:latin typeface="Copperplate Gothic Light" pitchFamily="34" charset="0"/>
              </a:rPr>
              <a:t> throughout the state</a:t>
            </a:r>
          </a:p>
          <a:p>
            <a:r>
              <a:rPr lang="en-US" b="0" dirty="0" smtClean="0">
                <a:solidFill>
                  <a:srgbClr val="FFFF00"/>
                </a:solidFill>
                <a:latin typeface="Copperplate Gothic Light" pitchFamily="34" charset="0"/>
              </a:rPr>
              <a:t>Method of Payment varies </a:t>
            </a:r>
            <a:r>
              <a:rPr lang="en-US" b="0" dirty="0" smtClean="0">
                <a:latin typeface="Copperplate Gothic Light" pitchFamily="34" charset="0"/>
              </a:rPr>
              <a:t>throughout the state</a:t>
            </a:r>
          </a:p>
          <a:p>
            <a:r>
              <a:rPr lang="en-US" b="0" dirty="0" smtClean="0">
                <a:latin typeface="Copperplate Gothic Light" pitchFamily="34" charset="0"/>
              </a:rPr>
              <a:t>Method of </a:t>
            </a:r>
            <a:r>
              <a:rPr lang="en-US" b="0" dirty="0" smtClean="0">
                <a:solidFill>
                  <a:srgbClr val="FFFF00"/>
                </a:solidFill>
                <a:latin typeface="Copperplate Gothic Light" pitchFamily="34" charset="0"/>
              </a:rPr>
              <a:t>payment is consistent with plan notes</a:t>
            </a:r>
            <a:endParaRPr lang="en-US" b="0" dirty="0">
              <a:solidFill>
                <a:srgbClr val="FFFF00"/>
              </a:solidFill>
              <a:latin typeface="Copperplate Gothic Ligh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D804E"/>
                </a:solidFill>
                <a:latin typeface="Copperplate Gothic Light" pitchFamily="34" charset="0"/>
              </a:rPr>
              <a:t>2011 Conaway Conference</a:t>
            </a:r>
            <a:endParaRPr lang="en-US" sz="1200" dirty="0">
              <a:solidFill>
                <a:srgbClr val="0D804E"/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Method of Measurement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r>
              <a:rPr lang="en-US" dirty="0" smtClean="0"/>
              <a:t>Board: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No consistent course of dealing</a:t>
            </a:r>
          </a:p>
          <a:p>
            <a:pPr lvl="1"/>
            <a:r>
              <a:rPr lang="en-US" dirty="0" smtClean="0"/>
              <a:t>Plan quantity supports ODOT’s interpretation</a:t>
            </a:r>
          </a:p>
          <a:p>
            <a:pPr lvl="1"/>
            <a:r>
              <a:rPr lang="en-US" dirty="0" smtClean="0"/>
              <a:t>Pay item is: “Composite fiber wrap </a:t>
            </a:r>
            <a:r>
              <a:rPr lang="en-US" sz="3200" b="1" dirty="0" smtClean="0"/>
              <a:t>SYSTEM</a:t>
            </a:r>
            <a:r>
              <a:rPr lang="en-US" b="1" dirty="0" smtClean="0"/>
              <a:t>” </a:t>
            </a:r>
            <a:r>
              <a:rPr lang="en-US" dirty="0" smtClean="0"/>
              <a:t>supports ODOT’s interpretation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Pay</a:t>
            </a:r>
            <a:r>
              <a:rPr lang="en-US" dirty="0" smtClean="0"/>
              <a:t> for the item as the </a:t>
            </a:r>
            <a:r>
              <a:rPr lang="en-US" dirty="0" smtClean="0">
                <a:solidFill>
                  <a:srgbClr val="FFFF00"/>
                </a:solidFill>
              </a:rPr>
              <a:t>area covered by the System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Production should make note consistent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– 2010 Statistics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400" y="1600200"/>
            <a:ext cx="769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4000" dirty="0" smtClean="0"/>
              <a:t>Total Demanded: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4000" dirty="0"/>
              <a:t>	</a:t>
            </a:r>
            <a:r>
              <a:rPr lang="en-US" sz="4000" dirty="0" smtClean="0"/>
              <a:t>$ 4,158,457.36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4000" dirty="0" smtClean="0"/>
              <a:t>Total Awarded: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4000" dirty="0"/>
              <a:t>	</a:t>
            </a:r>
            <a:r>
              <a:rPr lang="en-US" sz="4000" dirty="0" smtClean="0"/>
              <a:t>$ 1,577,885.34</a:t>
            </a:r>
          </a:p>
        </p:txBody>
      </p:sp>
    </p:spTree>
    <p:extLst>
      <p:ext uri="{BB962C8B-B14F-4D97-AF65-F5344CB8AC3E}">
        <p14:creationId xmlns:p14="http://schemas.microsoft.com/office/powerpoint/2010/main" val="14240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2954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1500 mm pipe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0" dirty="0" smtClean="0">
                <a:latin typeface="Copperplate Gothic Bold" pitchFamily="34" charset="0"/>
              </a:rPr>
              <a:t>2011 Conaway Conference</a:t>
            </a:r>
            <a:endParaRPr lang="en-US" b="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r>
              <a:rPr lang="en-US" dirty="0" smtClean="0"/>
              <a:t>Plans: </a:t>
            </a:r>
            <a:r>
              <a:rPr lang="en-US" dirty="0" smtClean="0">
                <a:solidFill>
                  <a:srgbClr val="FFFF00"/>
                </a:solidFill>
              </a:rPr>
              <a:t>521 M</a:t>
            </a:r>
            <a:r>
              <a:rPr lang="en-US" dirty="0" smtClean="0"/>
              <a:t> of type B 1500MM pipe, </a:t>
            </a:r>
            <a:r>
              <a:rPr lang="en-US" dirty="0" smtClean="0">
                <a:solidFill>
                  <a:srgbClr val="FFFF00"/>
                </a:solidFill>
              </a:rPr>
              <a:t>490 M</a:t>
            </a:r>
            <a:r>
              <a:rPr lang="en-US" dirty="0" smtClean="0"/>
              <a:t> of Type C </a:t>
            </a:r>
            <a:r>
              <a:rPr lang="en-US" dirty="0" smtClean="0">
                <a:solidFill>
                  <a:srgbClr val="FFFF00"/>
                </a:solidFill>
              </a:rPr>
              <a:t>1500 MM pipe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unspecified</a:t>
            </a:r>
            <a:r>
              <a:rPr lang="en-US" dirty="0" smtClean="0"/>
              <a:t> material)</a:t>
            </a:r>
          </a:p>
          <a:p>
            <a:r>
              <a:rPr lang="en-US" dirty="0" smtClean="0"/>
              <a:t>Contractor chose </a:t>
            </a:r>
            <a:r>
              <a:rPr lang="en-US" dirty="0" smtClean="0">
                <a:solidFill>
                  <a:srgbClr val="FFFF00"/>
                </a:solidFill>
              </a:rPr>
              <a:t>HDPE </a:t>
            </a:r>
            <a:r>
              <a:rPr lang="en-US" dirty="0" smtClean="0"/>
              <a:t>(High Density polyethylene)</a:t>
            </a:r>
          </a:p>
          <a:p>
            <a:r>
              <a:rPr lang="en-US" dirty="0" smtClean="0"/>
              <a:t>Method of </a:t>
            </a:r>
            <a:r>
              <a:rPr lang="en-US" dirty="0" smtClean="0">
                <a:solidFill>
                  <a:srgbClr val="FFFF00"/>
                </a:solidFill>
              </a:rPr>
              <a:t>compaction</a:t>
            </a:r>
            <a:r>
              <a:rPr lang="en-US" dirty="0" smtClean="0"/>
              <a:t> – allowed </a:t>
            </a:r>
            <a:r>
              <a:rPr lang="en-US" dirty="0" smtClean="0">
                <a:solidFill>
                  <a:srgbClr val="FFFF00"/>
                </a:solidFill>
              </a:rPr>
              <a:t>flooding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Contractor: Encountered </a:t>
            </a:r>
            <a:r>
              <a:rPr lang="en-US" dirty="0">
                <a:solidFill>
                  <a:srgbClr val="FFFF00"/>
                </a:solidFill>
              </a:rPr>
              <a:t>large amount of </a:t>
            </a:r>
            <a:r>
              <a:rPr lang="en-US" dirty="0" smtClean="0">
                <a:solidFill>
                  <a:srgbClr val="FFFF00"/>
                </a:solidFill>
              </a:rPr>
              <a:t>groundwater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in trench </a:t>
            </a:r>
            <a:r>
              <a:rPr lang="en-US" dirty="0" smtClean="0">
                <a:solidFill>
                  <a:srgbClr val="FFFFFF"/>
                </a:solidFill>
              </a:rPr>
              <a:t>in shale excavation</a:t>
            </a:r>
          </a:p>
          <a:p>
            <a:pPr marL="0" lvl="0" indent="0">
              <a:buNone/>
            </a:pPr>
            <a:endParaRPr lang="en-US" sz="1800" dirty="0" smtClean="0">
              <a:solidFill>
                <a:srgbClr val="FFFFFF"/>
              </a:solidFill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Shortly Backfill </a:t>
            </a:r>
            <a:r>
              <a:rPr lang="en-US" dirty="0">
                <a:solidFill>
                  <a:srgbClr val="FFFFFF"/>
                </a:solidFill>
              </a:rPr>
              <a:t>was washing out</a:t>
            </a:r>
          </a:p>
          <a:p>
            <a:pPr marL="0" lvl="0" indent="0"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r>
              <a:rPr lang="en-US" dirty="0" smtClean="0"/>
              <a:t>Within 3 months of Installation the </a:t>
            </a:r>
            <a:r>
              <a:rPr lang="en-US" dirty="0" smtClean="0">
                <a:solidFill>
                  <a:srgbClr val="FFFF00"/>
                </a:solidFill>
              </a:rPr>
              <a:t>pipe</a:t>
            </a:r>
            <a:r>
              <a:rPr lang="en-US" dirty="0" smtClean="0"/>
              <a:t> showing evidence of </a:t>
            </a:r>
            <a:r>
              <a:rPr lang="en-US" dirty="0" smtClean="0">
                <a:solidFill>
                  <a:srgbClr val="FFFF00"/>
                </a:solidFill>
              </a:rPr>
              <a:t>failure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r>
              <a:rPr lang="en-US" dirty="0" smtClean="0"/>
              <a:t>ODOT </a:t>
            </a:r>
            <a:r>
              <a:rPr lang="en-US" dirty="0"/>
              <a:t>ordered contractor to </a:t>
            </a:r>
            <a:r>
              <a:rPr lang="en-US" dirty="0">
                <a:solidFill>
                  <a:srgbClr val="FFFF00"/>
                </a:solidFill>
              </a:rPr>
              <a:t>remove &amp; replace at contractor’s </a:t>
            </a:r>
            <a:r>
              <a:rPr lang="en-US" dirty="0" smtClean="0">
                <a:solidFill>
                  <a:srgbClr val="FFFF00"/>
                </a:solidFill>
              </a:rPr>
              <a:t>cost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Project </a:t>
            </a:r>
            <a:r>
              <a:rPr lang="en-US" dirty="0" smtClean="0">
                <a:solidFill>
                  <a:srgbClr val="FFFFFF"/>
                </a:solidFill>
              </a:rPr>
              <a:t>documented </a:t>
            </a:r>
            <a:r>
              <a:rPr lang="en-US" dirty="0">
                <a:solidFill>
                  <a:srgbClr val="FFFFFF"/>
                </a:solidFill>
              </a:rPr>
              <a:t>very </a:t>
            </a:r>
            <a:r>
              <a:rPr lang="en-US" dirty="0">
                <a:solidFill>
                  <a:srgbClr val="FFFF00"/>
                </a:solidFill>
              </a:rPr>
              <a:t>poor flooding efforts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Project </a:t>
            </a:r>
            <a:r>
              <a:rPr lang="en-US" dirty="0" smtClean="0">
                <a:solidFill>
                  <a:srgbClr val="FFFFFF"/>
                </a:solidFill>
              </a:rPr>
              <a:t>documented </a:t>
            </a:r>
            <a:r>
              <a:rPr lang="en-US" dirty="0">
                <a:solidFill>
                  <a:srgbClr val="FFFF00"/>
                </a:solidFill>
              </a:rPr>
              <a:t>poor workmanship</a:t>
            </a:r>
            <a:r>
              <a:rPr lang="en-US" dirty="0">
                <a:solidFill>
                  <a:srgbClr val="FFFFFF"/>
                </a:solidFill>
              </a:rPr>
              <a:t> at </a:t>
            </a:r>
            <a:r>
              <a:rPr lang="en-US" dirty="0" smtClean="0">
                <a:solidFill>
                  <a:srgbClr val="FFFFFF"/>
                </a:solidFill>
              </a:rPr>
              <a:t>joints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Other </a:t>
            </a:r>
            <a:r>
              <a:rPr lang="en-US" dirty="0" smtClean="0">
                <a:solidFill>
                  <a:srgbClr val="FFFF00"/>
                </a:solidFill>
              </a:rPr>
              <a:t>workmanship</a:t>
            </a:r>
            <a:r>
              <a:rPr lang="en-US" dirty="0" smtClean="0">
                <a:solidFill>
                  <a:srgbClr val="FFFFFF"/>
                </a:solidFill>
              </a:rPr>
              <a:t> issues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10600" cy="4221163"/>
          </a:xfrm>
        </p:spPr>
        <p:txBody>
          <a:bodyPr/>
          <a:lstStyle/>
          <a:p>
            <a:r>
              <a:rPr lang="en-US" dirty="0" smtClean="0"/>
              <a:t>Contractor objected and filed claim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installed Concrete pipe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r>
              <a:rPr lang="en-US" sz="3600" dirty="0" smtClean="0"/>
              <a:t>Kept force account records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Board: </a:t>
            </a:r>
            <a:r>
              <a:rPr lang="en-US" dirty="0" smtClean="0">
                <a:solidFill>
                  <a:srgbClr val="FFFFFF"/>
                </a:solidFill>
              </a:rPr>
              <a:t>C&amp;MS </a:t>
            </a:r>
            <a:r>
              <a:rPr lang="en-US" dirty="0" smtClean="0">
                <a:solidFill>
                  <a:srgbClr val="FFFF00"/>
                </a:solidFill>
              </a:rPr>
              <a:t>Bedding </a:t>
            </a:r>
            <a:r>
              <a:rPr lang="en-US" dirty="0">
                <a:solidFill>
                  <a:srgbClr val="FFFF00"/>
                </a:solidFill>
              </a:rPr>
              <a:t>&amp; backfill </a:t>
            </a:r>
            <a:r>
              <a:rPr lang="en-US" dirty="0">
                <a:solidFill>
                  <a:srgbClr val="FFFFFF"/>
                </a:solidFill>
              </a:rPr>
              <a:t>requirements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>
                <a:solidFill>
                  <a:srgbClr val="FFFFFF"/>
                </a:solidFill>
              </a:rPr>
              <a:t> sufficient to </a:t>
            </a:r>
            <a:r>
              <a:rPr lang="en-US" dirty="0">
                <a:solidFill>
                  <a:srgbClr val="FFFF00"/>
                </a:solidFill>
              </a:rPr>
              <a:t>meet </a:t>
            </a:r>
            <a:r>
              <a:rPr lang="en-US" dirty="0" err="1">
                <a:solidFill>
                  <a:srgbClr val="FFFF00"/>
                </a:solidFill>
              </a:rPr>
              <a:t>astm</a:t>
            </a:r>
            <a:r>
              <a:rPr lang="en-US" dirty="0">
                <a:solidFill>
                  <a:srgbClr val="FFFF00"/>
                </a:solidFill>
              </a:rPr>
              <a:t> standard practices </a:t>
            </a:r>
            <a:r>
              <a:rPr lang="en-US" dirty="0">
                <a:solidFill>
                  <a:srgbClr val="FFFFFF"/>
                </a:solidFill>
              </a:rPr>
              <a:t>for HDPE </a:t>
            </a:r>
            <a:r>
              <a:rPr lang="en-US" dirty="0" smtClean="0">
                <a:solidFill>
                  <a:srgbClr val="FFFFFF"/>
                </a:solidFill>
              </a:rPr>
              <a:t>pipe</a:t>
            </a:r>
            <a:endParaRPr lang="en-US" dirty="0" smtClean="0"/>
          </a:p>
          <a:p>
            <a:r>
              <a:rPr lang="en-US" dirty="0" smtClean="0"/>
              <a:t>Board: “Cookbook” specs - allowed contractor </a:t>
            </a:r>
            <a:r>
              <a:rPr lang="en-US" dirty="0" smtClean="0">
                <a:solidFill>
                  <a:srgbClr val="FFFF00"/>
                </a:solidFill>
              </a:rPr>
              <a:t>choice</a:t>
            </a:r>
            <a:r>
              <a:rPr lang="en-US" dirty="0" smtClean="0"/>
              <a:t> of materials with </a:t>
            </a:r>
            <a:r>
              <a:rPr lang="en-US" dirty="0" smtClean="0">
                <a:solidFill>
                  <a:srgbClr val="FFFF00"/>
                </a:solidFill>
              </a:rPr>
              <a:t>no limitations </a:t>
            </a:r>
          </a:p>
          <a:p>
            <a:r>
              <a:rPr lang="en-US" dirty="0" smtClean="0"/>
              <a:t>Board:  Specs </a:t>
            </a:r>
            <a:r>
              <a:rPr lang="en-US" dirty="0" smtClean="0">
                <a:solidFill>
                  <a:srgbClr val="FFFF00"/>
                </a:solidFill>
              </a:rPr>
              <a:t>weak on compaction </a:t>
            </a:r>
            <a:r>
              <a:rPr lang="en-US" dirty="0" smtClean="0"/>
              <a:t>requirements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Board: convinced some </a:t>
            </a:r>
            <a:r>
              <a:rPr lang="en-US" dirty="0" smtClean="0">
                <a:solidFill>
                  <a:srgbClr val="FFFF00"/>
                </a:solidFill>
              </a:rPr>
              <a:t>poor workmanship practices</a:t>
            </a:r>
          </a:p>
          <a:p>
            <a:pPr marL="0" indent="0">
              <a:buNone/>
            </a:pPr>
            <a:endParaRPr lang="en-US" sz="1800" dirty="0" smtClean="0"/>
          </a:p>
          <a:p>
            <a:pPr lvl="0"/>
            <a:r>
              <a:rPr lang="en-US" dirty="0">
                <a:solidFill>
                  <a:srgbClr val="FFFFFF"/>
                </a:solidFill>
              </a:rPr>
              <a:t>Board: </a:t>
            </a:r>
            <a:r>
              <a:rPr lang="en-US" dirty="0">
                <a:solidFill>
                  <a:srgbClr val="FFFF00"/>
                </a:solidFill>
              </a:rPr>
              <a:t>No compaction tests </a:t>
            </a:r>
            <a:r>
              <a:rPr lang="en-US" dirty="0">
                <a:solidFill>
                  <a:srgbClr val="FFFFFF"/>
                </a:solidFill>
              </a:rPr>
              <a:t>run by either party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Defective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Board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>
                <a:solidFill>
                  <a:srgbClr val="FFFF00"/>
                </a:solidFill>
              </a:rPr>
              <a:t>Reimburse</a:t>
            </a:r>
            <a:r>
              <a:rPr lang="en-US" dirty="0">
                <a:solidFill>
                  <a:srgbClr val="FFFFFF"/>
                </a:solidFill>
              </a:rPr>
              <a:t> contractor </a:t>
            </a:r>
            <a:r>
              <a:rPr lang="en-US" dirty="0" smtClean="0">
                <a:solidFill>
                  <a:srgbClr val="FFFFFF"/>
                </a:solidFill>
              </a:rPr>
              <a:t>for force account of </a:t>
            </a:r>
            <a:r>
              <a:rPr lang="en-US" dirty="0" smtClean="0">
                <a:solidFill>
                  <a:srgbClr val="FFFF00"/>
                </a:solidFill>
              </a:rPr>
              <a:t>reinstallation</a:t>
            </a:r>
            <a:r>
              <a:rPr lang="en-US" dirty="0" smtClean="0">
                <a:solidFill>
                  <a:srgbClr val="FFFFFF"/>
                </a:solidFill>
              </a:rPr>
              <a:t> (Adjusted for 109.05) </a:t>
            </a:r>
            <a:r>
              <a:rPr lang="en-US" dirty="0" smtClean="0">
                <a:solidFill>
                  <a:srgbClr val="FFFF00"/>
                </a:solidFill>
              </a:rPr>
              <a:t>minus bid price paid</a:t>
            </a:r>
            <a:r>
              <a:rPr lang="en-US" dirty="0" smtClean="0">
                <a:solidFill>
                  <a:srgbClr val="FFFFFF"/>
                </a:solidFill>
              </a:rPr>
              <a:t> for original installation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Plus </a:t>
            </a:r>
            <a:r>
              <a:rPr lang="en-US" dirty="0" smtClean="0">
                <a:solidFill>
                  <a:srgbClr val="FFFF00"/>
                </a:solidFill>
              </a:rPr>
              <a:t>material</a:t>
            </a:r>
            <a:r>
              <a:rPr lang="en-US" dirty="0" smtClean="0">
                <a:solidFill>
                  <a:srgbClr val="FFFFFF"/>
                </a:solidFill>
              </a:rPr>
              <a:t> costs for </a:t>
            </a:r>
            <a:r>
              <a:rPr lang="en-US" dirty="0" smtClean="0">
                <a:solidFill>
                  <a:srgbClr val="FFFF00"/>
                </a:solidFill>
              </a:rPr>
              <a:t>original installation</a:t>
            </a:r>
            <a:r>
              <a:rPr lang="en-US" dirty="0" smtClean="0">
                <a:solidFill>
                  <a:srgbClr val="FFFFFF"/>
                </a:solidFill>
              </a:rPr>
              <a:t> (in recognition of poor spec)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Do not pay consulting fees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763000" cy="114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Improper Installation - RPMs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0" dirty="0" smtClean="0">
                <a:latin typeface="Copperplate Gothic Bold" pitchFamily="34" charset="0"/>
              </a:rPr>
              <a:t>2011 Conaway Conference</a:t>
            </a:r>
            <a:endParaRPr lang="en-US" b="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Raised Pavement Markers:</a:t>
            </a:r>
          </a:p>
          <a:p>
            <a:r>
              <a:rPr lang="en-US" dirty="0" smtClean="0"/>
              <a:t>Note 1: </a:t>
            </a:r>
            <a:r>
              <a:rPr lang="en-US" dirty="0" smtClean="0">
                <a:solidFill>
                  <a:srgbClr val="FFFF00"/>
                </a:solidFill>
              </a:rPr>
              <a:t>Do not place RPMs closer than 2”</a:t>
            </a:r>
            <a:r>
              <a:rPr lang="en-US" dirty="0" smtClean="0"/>
              <a:t> from longitudinal or Transverse joint</a:t>
            </a:r>
          </a:p>
          <a:p>
            <a:r>
              <a:rPr lang="en-US" dirty="0" smtClean="0"/>
              <a:t>C&amp;MS 621.03: RPMs </a:t>
            </a:r>
            <a:r>
              <a:rPr lang="en-US" dirty="0" smtClean="0">
                <a:solidFill>
                  <a:srgbClr val="FFFF00"/>
                </a:solidFill>
              </a:rPr>
              <a:t>along double yellow centerline</a:t>
            </a:r>
            <a:r>
              <a:rPr lang="en-US" dirty="0" smtClean="0"/>
              <a:t> are to be </a:t>
            </a:r>
            <a:r>
              <a:rPr lang="en-US" dirty="0" smtClean="0">
                <a:solidFill>
                  <a:srgbClr val="FFFF00"/>
                </a:solidFill>
              </a:rPr>
              <a:t>placed in line or on line</a:t>
            </a:r>
            <a:r>
              <a:rPr lang="en-US" dirty="0" smtClean="0"/>
              <a:t> but </a:t>
            </a:r>
            <a:r>
              <a:rPr lang="en-US" dirty="0" smtClean="0">
                <a:solidFill>
                  <a:srgbClr val="FFFF00"/>
                </a:solidFill>
              </a:rPr>
              <a:t>not closer than 2” </a:t>
            </a:r>
            <a:r>
              <a:rPr lang="en-US" dirty="0" smtClean="0"/>
              <a:t>to construction joint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– Yearly </a:t>
            </a:r>
            <a:r>
              <a:rPr lang="en-US" dirty="0">
                <a:latin typeface="Georgia" pitchFamily="18" charset="0"/>
              </a:rPr>
              <a:t>S</a:t>
            </a:r>
            <a:r>
              <a:rPr lang="en-US" dirty="0" smtClean="0">
                <a:latin typeface="Georgia" pitchFamily="18" charset="0"/>
              </a:rPr>
              <a:t>tatistics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35094"/>
              </p:ext>
            </p:extLst>
          </p:nvPr>
        </p:nvGraphicFramePr>
        <p:xfrm>
          <a:off x="457200" y="1600200"/>
          <a:ext cx="8229600" cy="386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539240"/>
                <a:gridCol w="1752600"/>
              </a:tblGrid>
              <a:tr h="13914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Total # of Claims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 Heard by DCB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 Heard by ADR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 Dropped or Settled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617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2008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23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14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7</a:t>
                      </a:r>
                      <a:endParaRPr lang="en-US" sz="4800" dirty="0"/>
                    </a:p>
                  </a:txBody>
                  <a:tcPr/>
                </a:tc>
              </a:tr>
              <a:tr h="80617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2009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25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17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3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</a:t>
                      </a:r>
                      <a:endParaRPr lang="en-US" sz="4800" dirty="0"/>
                    </a:p>
                  </a:txBody>
                  <a:tcPr/>
                </a:tc>
              </a:tr>
              <a:tr h="80617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2010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18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13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0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5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7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C&amp;MS 621.03: RPMs along a </a:t>
            </a:r>
            <a:r>
              <a:rPr lang="en-US" dirty="0" smtClean="0">
                <a:solidFill>
                  <a:srgbClr val="FFFF00"/>
                </a:solidFill>
              </a:rPr>
              <a:t>lane line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FF00"/>
                </a:solidFill>
              </a:rPr>
              <a:t>dashed yellow centerline</a:t>
            </a:r>
            <a:r>
              <a:rPr lang="en-US" dirty="0" smtClean="0"/>
              <a:t> between and in line with the dashes – </a:t>
            </a:r>
            <a:r>
              <a:rPr lang="en-US" dirty="0" smtClean="0">
                <a:solidFill>
                  <a:srgbClr val="FFFF00"/>
                </a:solidFill>
              </a:rPr>
              <a:t>no closer than 2”</a:t>
            </a:r>
            <a:r>
              <a:rPr lang="en-US" dirty="0" smtClean="0"/>
              <a:t> to construction joint</a:t>
            </a:r>
          </a:p>
          <a:p>
            <a:r>
              <a:rPr lang="en-US" dirty="0" smtClean="0"/>
              <a:t>Many RPMs were placed </a:t>
            </a:r>
            <a:r>
              <a:rPr lang="en-US" dirty="0" smtClean="0">
                <a:solidFill>
                  <a:srgbClr val="FFFF00"/>
                </a:solidFill>
              </a:rPr>
              <a:t>less than 2” from construction joint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Contractor agreed many </a:t>
            </a:r>
            <a:r>
              <a:rPr lang="en-US" dirty="0" smtClean="0">
                <a:solidFill>
                  <a:srgbClr val="FFFFFF"/>
                </a:solidFill>
              </a:rPr>
              <a:t>RPMs </a:t>
            </a:r>
            <a:r>
              <a:rPr lang="en-US" dirty="0" smtClean="0">
                <a:solidFill>
                  <a:srgbClr val="FFFF00"/>
                </a:solidFill>
              </a:rPr>
              <a:t>were </a:t>
            </a:r>
            <a:r>
              <a:rPr lang="en-US" dirty="0">
                <a:solidFill>
                  <a:srgbClr val="FFFF00"/>
                </a:solidFill>
              </a:rPr>
              <a:t>closer than 2” </a:t>
            </a:r>
            <a:r>
              <a:rPr lang="en-US" dirty="0">
                <a:solidFill>
                  <a:srgbClr val="FFFFFF"/>
                </a:solidFill>
              </a:rPr>
              <a:t>to </a:t>
            </a:r>
            <a:r>
              <a:rPr lang="en-US" dirty="0" smtClean="0">
                <a:solidFill>
                  <a:srgbClr val="FFFFFF"/>
                </a:solidFill>
              </a:rPr>
              <a:t>joint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District told </a:t>
            </a:r>
            <a:r>
              <a:rPr lang="en-US" dirty="0">
                <a:solidFill>
                  <a:srgbClr val="FFFFFF"/>
                </a:solidFill>
              </a:rPr>
              <a:t>Contractor </a:t>
            </a:r>
            <a:r>
              <a:rPr lang="en-US" dirty="0" smtClean="0">
                <a:solidFill>
                  <a:srgbClr val="FFFFFF"/>
                </a:solidFill>
              </a:rPr>
              <a:t>to </a:t>
            </a:r>
            <a:r>
              <a:rPr lang="en-US" dirty="0" smtClean="0">
                <a:solidFill>
                  <a:srgbClr val="FFFF00"/>
                </a:solidFill>
              </a:rPr>
              <a:t>remove </a:t>
            </a:r>
            <a:r>
              <a:rPr lang="en-US" dirty="0">
                <a:solidFill>
                  <a:srgbClr val="FFFF00"/>
                </a:solidFill>
              </a:rPr>
              <a:t>and Replace </a:t>
            </a:r>
            <a:r>
              <a:rPr lang="en-US" dirty="0">
                <a:solidFill>
                  <a:srgbClr val="FFFFFF"/>
                </a:solidFill>
              </a:rPr>
              <a:t>all RPMs that were closer than 2” from joint at no cost to ODOT 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District concerned about </a:t>
            </a:r>
            <a:r>
              <a:rPr lang="en-US" dirty="0" smtClean="0">
                <a:solidFill>
                  <a:srgbClr val="FFFF00"/>
                </a:solidFill>
              </a:rPr>
              <a:t>RPMs popping out</a:t>
            </a:r>
            <a:r>
              <a:rPr lang="en-US" dirty="0" smtClean="0">
                <a:solidFill>
                  <a:srgbClr val="FFFFFF"/>
                </a:solidFill>
              </a:rPr>
              <a:t> – through car window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Contractor: Note 1 and C&amp;MS were </a:t>
            </a:r>
            <a:r>
              <a:rPr lang="en-US" dirty="0" smtClean="0">
                <a:solidFill>
                  <a:srgbClr val="FFFF00"/>
                </a:solidFill>
              </a:rPr>
              <a:t>conflicting</a:t>
            </a:r>
            <a:r>
              <a:rPr lang="en-US" dirty="0" smtClean="0"/>
              <a:t> (Can’t do both) </a:t>
            </a:r>
          </a:p>
          <a:p>
            <a:r>
              <a:rPr lang="en-US" dirty="0" smtClean="0"/>
              <a:t>Contractor: some districts want 2” from joint – </a:t>
            </a:r>
            <a:r>
              <a:rPr lang="en-US" dirty="0" smtClean="0">
                <a:solidFill>
                  <a:srgbClr val="FFFF00"/>
                </a:solidFill>
              </a:rPr>
              <a:t>some want lined up with centerline</a:t>
            </a:r>
            <a:r>
              <a:rPr lang="en-US" dirty="0" smtClean="0"/>
              <a:t> (Even if RPM falls on the joint)</a:t>
            </a:r>
          </a:p>
          <a:p>
            <a:r>
              <a:rPr lang="en-US" dirty="0" smtClean="0"/>
              <a:t>Allowed some tolerance under “</a:t>
            </a:r>
            <a:r>
              <a:rPr lang="en-US" dirty="0" smtClean="0">
                <a:solidFill>
                  <a:srgbClr val="FFFF00"/>
                </a:solidFill>
              </a:rPr>
              <a:t>reasonably close conformity</a:t>
            </a:r>
            <a:r>
              <a:rPr lang="en-US" dirty="0" smtClean="0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ODOT consistent statewide?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All</a:t>
            </a:r>
            <a:r>
              <a:rPr lang="en-US" dirty="0" smtClean="0"/>
              <a:t> District Construction engineers surveyed:</a:t>
            </a:r>
          </a:p>
          <a:p>
            <a:pPr marL="0" indent="0">
              <a:buNone/>
            </a:pPr>
            <a:r>
              <a:rPr lang="en-US" dirty="0" smtClean="0"/>
              <a:t>Installing </a:t>
            </a:r>
            <a:r>
              <a:rPr lang="en-US" dirty="0" smtClean="0">
                <a:solidFill>
                  <a:srgbClr val="FFFF00"/>
                </a:solidFill>
              </a:rPr>
              <a:t>all RPMs </a:t>
            </a:r>
            <a:r>
              <a:rPr lang="en-US" dirty="0" smtClean="0"/>
              <a:t>more than </a:t>
            </a:r>
            <a:r>
              <a:rPr lang="en-US" dirty="0" smtClean="0">
                <a:solidFill>
                  <a:srgbClr val="FFFF00"/>
                </a:solidFill>
              </a:rPr>
              <a:t>2” from Joint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r>
              <a:rPr lang="en-US" dirty="0" smtClean="0"/>
              <a:t>Contractor offered </a:t>
            </a:r>
            <a:r>
              <a:rPr lang="en-US" dirty="0" smtClean="0">
                <a:solidFill>
                  <a:srgbClr val="FFFF00"/>
                </a:solidFill>
              </a:rPr>
              <a:t>warranty</a:t>
            </a:r>
            <a:r>
              <a:rPr lang="en-US" dirty="0" smtClean="0"/>
              <a:t> – to </a:t>
            </a:r>
            <a:r>
              <a:rPr lang="en-US" dirty="0" smtClean="0">
                <a:solidFill>
                  <a:srgbClr val="FFFF00"/>
                </a:solidFill>
              </a:rPr>
              <a:t>replace</a:t>
            </a:r>
            <a:r>
              <a:rPr lang="en-US" dirty="0" smtClean="0"/>
              <a:t> any defective rpm for </a:t>
            </a:r>
            <a:r>
              <a:rPr lang="en-US" dirty="0" smtClean="0">
                <a:solidFill>
                  <a:srgbClr val="FFFF00"/>
                </a:solidFill>
              </a:rPr>
              <a:t>7 years</a:t>
            </a:r>
          </a:p>
          <a:p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general liability insurance</a:t>
            </a:r>
            <a:r>
              <a:rPr lang="en-US" dirty="0" smtClean="0"/>
              <a:t> to cover damages to </a:t>
            </a:r>
            <a:r>
              <a:rPr lang="en-US" dirty="0" smtClean="0">
                <a:solidFill>
                  <a:srgbClr val="FFFF00"/>
                </a:solidFill>
              </a:rPr>
              <a:t>traveling public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FFFF"/>
                </a:solidFill>
              </a:rPr>
              <a:t>(ODOT can’t assign away Responsibility)</a:t>
            </a:r>
          </a:p>
          <a:p>
            <a:r>
              <a:rPr lang="en-US" dirty="0" smtClean="0"/>
              <a:t>Contractor suggested repair by </a:t>
            </a:r>
            <a:r>
              <a:rPr lang="en-US" dirty="0" smtClean="0">
                <a:solidFill>
                  <a:srgbClr val="FFFF00"/>
                </a:solidFill>
              </a:rPr>
              <a:t>Traffic Engineering Manual § 350-5</a:t>
            </a:r>
          </a:p>
          <a:p>
            <a:pPr marL="0" indent="0">
              <a:buNone/>
            </a:pPr>
            <a:r>
              <a:rPr lang="en-US" dirty="0" smtClean="0"/>
              <a:t>(Only to be used to make repairs to old)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FFFFFF"/>
                </a:solidFill>
              </a:rPr>
              <a:t>What is Reasonable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  <a:endParaRPr lang="en-US" dirty="0" smtClean="0"/>
          </a:p>
          <a:p>
            <a:r>
              <a:rPr lang="en-US" dirty="0" smtClean="0"/>
              <a:t>Central Office </a:t>
            </a:r>
            <a:r>
              <a:rPr lang="en-US" dirty="0" smtClean="0">
                <a:solidFill>
                  <a:srgbClr val="FFFF00"/>
                </a:solidFill>
              </a:rPr>
              <a:t>Review</a:t>
            </a:r>
          </a:p>
          <a:p>
            <a:r>
              <a:rPr lang="en-US" dirty="0" smtClean="0"/>
              <a:t>Looked at </a:t>
            </a:r>
            <a:r>
              <a:rPr lang="en-US" dirty="0" smtClean="0">
                <a:solidFill>
                  <a:srgbClr val="FFFF00"/>
                </a:solidFill>
              </a:rPr>
              <a:t>randomly selected routes/sections</a:t>
            </a:r>
            <a:r>
              <a:rPr lang="en-US" dirty="0" smtClean="0"/>
              <a:t> in that District work done since 2” Spec was implemented</a:t>
            </a:r>
          </a:p>
          <a:p>
            <a:r>
              <a:rPr lang="en-US" dirty="0" smtClean="0"/>
              <a:t>Under </a:t>
            </a:r>
            <a:r>
              <a:rPr lang="en-US" dirty="0" smtClean="0">
                <a:solidFill>
                  <a:srgbClr val="FFFF00"/>
                </a:solidFill>
              </a:rPr>
              <a:t>3% “error rate”</a:t>
            </a:r>
          </a:p>
          <a:p>
            <a:r>
              <a:rPr lang="en-US" dirty="0" smtClean="0"/>
              <a:t>Specific routes referred to in claim </a:t>
            </a:r>
            <a:r>
              <a:rPr lang="en-US" dirty="0" smtClean="0">
                <a:solidFill>
                  <a:srgbClr val="FFFF00"/>
                </a:solidFill>
              </a:rPr>
              <a:t>13%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FF00"/>
                </a:solidFill>
              </a:rPr>
              <a:t> 11% “error rate”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Reasonably Close Conformity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525963"/>
          </a:xfrm>
        </p:spPr>
        <p:txBody>
          <a:bodyPr/>
          <a:lstStyle/>
          <a:p>
            <a:r>
              <a:rPr lang="en-US" dirty="0" smtClean="0"/>
              <a:t>Contractor stated it removed 1700 out of 2500 for an </a:t>
            </a:r>
            <a:r>
              <a:rPr lang="en-US" dirty="0" smtClean="0">
                <a:solidFill>
                  <a:srgbClr val="FFFF00"/>
                </a:solidFill>
              </a:rPr>
              <a:t>“error rate” of 68%</a:t>
            </a:r>
          </a:p>
          <a:p>
            <a:r>
              <a:rPr lang="en-US" dirty="0" smtClean="0"/>
              <a:t>Board found this was not “Reasonably Close Conformity” </a:t>
            </a:r>
          </a:p>
          <a:p>
            <a:r>
              <a:rPr lang="en-US" dirty="0" smtClean="0"/>
              <a:t>Plans and Specs were clear and unamibiguous</a:t>
            </a:r>
          </a:p>
          <a:p>
            <a:r>
              <a:rPr lang="en-US" dirty="0" smtClean="0"/>
              <a:t>Support decision made by District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– Yearly Statistics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457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5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br>
              <a:rPr lang="en-US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Court of Claims – Bolt Installation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</a:t>
            </a:r>
            <a:r>
              <a:rPr lang="en-US" dirty="0"/>
              <a:t>C</a:t>
            </a:r>
            <a:r>
              <a:rPr lang="en-US" dirty="0" smtClean="0"/>
              <a:t>onaway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 – Follow Specification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 algn="ctr">
              <a:buNone/>
            </a:pPr>
            <a:r>
              <a:rPr lang="en-US" dirty="0" smtClean="0"/>
              <a:t>Magistrate’s decision – 2011</a:t>
            </a:r>
          </a:p>
          <a:p>
            <a:pPr marL="0" indent="0" algn="ctr">
              <a:buNone/>
            </a:pPr>
            <a:r>
              <a:rPr lang="en-US" dirty="0" smtClean="0"/>
              <a:t>Wolf creek engineering and contracting, inc. v. Ohio Dept. of Transp.</a:t>
            </a:r>
          </a:p>
          <a:p>
            <a:pPr marL="0" indent="0" algn="ctr">
              <a:buNone/>
            </a:pPr>
            <a:r>
              <a:rPr lang="en-US" sz="2800" dirty="0" smtClean="0"/>
              <a:t>(case No. 2008-07934)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811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Turn-of-the-Nut Method</a:t>
            </a: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1" name="Picture 3" descr="C:\Users\pclawson\AppData\Local\Temp\~MyBitma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488473"/>
            <a:ext cx="2057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Match Mark</a:t>
            </a:r>
          </a:p>
          <a:p>
            <a:pPr algn="ctr"/>
            <a:r>
              <a:rPr lang="en-US" sz="2800" dirty="0" smtClean="0"/>
              <a:t>Start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86100" y="3478948"/>
            <a:ext cx="28194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Properly Aligned Match Mark Tightened to ⅓ turn or 120°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478948"/>
            <a:ext cx="19812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Tolerance Range</a:t>
            </a:r>
          </a:p>
          <a:p>
            <a:r>
              <a:rPr lang="en-US" sz="2800" dirty="0" smtClean="0"/>
              <a:t>90° to 120°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4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OT PowerPoint Templates 2011-Al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DOT Master - Old School Zeph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DOT Master - Letterhead Styl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pperplateArial">
      <a:majorFont>
        <a:latin typeface="Copperplate Gothic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DOT Master - New Loo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orgia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3F82C0E416344BB52A49E32F55FC1" ma:contentTypeVersion="0" ma:contentTypeDescription="Create a new document." ma:contentTypeScope="" ma:versionID="8ddb508e366312baaea4f709994329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7F66E7D-965C-4207-907A-56EFD3C39321}"/>
</file>

<file path=customXml/itemProps2.xml><?xml version="1.0" encoding="utf-8"?>
<ds:datastoreItem xmlns:ds="http://schemas.openxmlformats.org/officeDocument/2006/customXml" ds:itemID="{FF74D340-8406-4DD4-A627-F9B13BC4C155}"/>
</file>

<file path=customXml/itemProps3.xml><?xml version="1.0" encoding="utf-8"?>
<ds:datastoreItem xmlns:ds="http://schemas.openxmlformats.org/officeDocument/2006/customXml" ds:itemID="{D3BC61EB-F99C-416A-973D-C48194527162}"/>
</file>

<file path=docProps/app.xml><?xml version="1.0" encoding="utf-8"?>
<Properties xmlns="http://schemas.openxmlformats.org/officeDocument/2006/extended-properties" xmlns:vt="http://schemas.openxmlformats.org/officeDocument/2006/docPropsVTypes">
  <Template>ODOT PowerPoint Templates 2011-All</Template>
  <TotalTime>1738</TotalTime>
  <Words>2051</Words>
  <Application>Microsoft Office PowerPoint</Application>
  <PresentationFormat>On-screen Show (4:3)</PresentationFormat>
  <Paragraphs>332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ODOT PowerPoint Templates 2011-All</vt:lpstr>
      <vt:lpstr>ODOT Master - Old School Zepher</vt:lpstr>
      <vt:lpstr>ODOT Master - Letterhead Style</vt:lpstr>
      <vt:lpstr>ODOT Master - New Look</vt:lpstr>
      <vt:lpstr>2011 Conaway conference</vt:lpstr>
      <vt:lpstr>Claims - 2010 Statistics</vt:lpstr>
      <vt:lpstr>Claims – 2010 Statistics</vt:lpstr>
      <vt:lpstr>Claims – 2010 Statistics</vt:lpstr>
      <vt:lpstr>Claims – Yearly Statistics</vt:lpstr>
      <vt:lpstr>Claims – Yearly Statistics</vt:lpstr>
      <vt:lpstr>Claim – Follow Specification Court of Claims – Bolt Installation</vt:lpstr>
      <vt:lpstr>Claim – Follow Specification</vt:lpstr>
      <vt:lpstr>PowerPoint Presentation</vt:lpstr>
      <vt:lpstr>Claim – Follow Specification</vt:lpstr>
      <vt:lpstr>Claim – Follow Specification</vt:lpstr>
      <vt:lpstr>Claim – Follow Specification</vt:lpstr>
      <vt:lpstr>Claim – Follow Specification</vt:lpstr>
      <vt:lpstr>Claim – Follow Specification</vt:lpstr>
      <vt:lpstr>Claim – Follow Specification</vt:lpstr>
      <vt:lpstr>Claim – Follow Specification</vt:lpstr>
      <vt:lpstr>Claim-Follow Specification 888 Combined Aggregate Mix</vt:lpstr>
      <vt:lpstr>Claim – Follow Specification</vt:lpstr>
      <vt:lpstr>Claim – Follow Specification</vt:lpstr>
      <vt:lpstr>Claim – Follow Specification</vt:lpstr>
      <vt:lpstr>Claim – Follow Specification</vt:lpstr>
      <vt:lpstr>Claim – Follow Specification</vt:lpstr>
      <vt:lpstr>Claim – Defective Specification Sealing New Concrete Surfaces</vt:lpstr>
      <vt:lpstr>Claim – Defective Specification</vt:lpstr>
      <vt:lpstr>Claim – Defective Specification</vt:lpstr>
      <vt:lpstr>Claim – Defective Specification</vt:lpstr>
      <vt:lpstr>Claim – Defective Specification</vt:lpstr>
      <vt:lpstr>Claim – Follow Process Warranty Chip Seal</vt:lpstr>
      <vt:lpstr>Claim – Follow Process</vt:lpstr>
      <vt:lpstr>Claim – Follow Process</vt:lpstr>
      <vt:lpstr>Claim – Follow Process</vt:lpstr>
      <vt:lpstr>Claim – Follow Process</vt:lpstr>
      <vt:lpstr>Claim – Follow Process</vt:lpstr>
      <vt:lpstr>Claim – Follow Process</vt:lpstr>
      <vt:lpstr>Claim – Method of Measurement Composite Fiber Wrap System</vt:lpstr>
      <vt:lpstr>Claim – Method of Measurement</vt:lpstr>
      <vt:lpstr>Claim – Method of Measurement</vt:lpstr>
      <vt:lpstr>Claim – Method of Measurement</vt:lpstr>
      <vt:lpstr>Claim – Method of Measurement</vt:lpstr>
      <vt:lpstr>Claim – Defective Specification 1500 mm pipe</vt:lpstr>
      <vt:lpstr>Claim – Defective Specification</vt:lpstr>
      <vt:lpstr>Claim – Defective Specification</vt:lpstr>
      <vt:lpstr>Claim – Defective Specification</vt:lpstr>
      <vt:lpstr>Claim – Defective Specification</vt:lpstr>
      <vt:lpstr>Claim – Defective Specification</vt:lpstr>
      <vt:lpstr>Claim – Defective Specification</vt:lpstr>
      <vt:lpstr>Claim – Defective Specification</vt:lpstr>
      <vt:lpstr>Claim – Reasonably Close Conformity Improper Installation - RPMs</vt:lpstr>
      <vt:lpstr>Claim – Reasonably Close Conformity</vt:lpstr>
      <vt:lpstr>Claim – Reasonably Close Conformity</vt:lpstr>
      <vt:lpstr>Claim – Reasonably Close Conformity</vt:lpstr>
      <vt:lpstr>Claim – Reasonably Close Conformity</vt:lpstr>
      <vt:lpstr>Claim – Reasonably Close Conformity</vt:lpstr>
      <vt:lpstr>Claim – Reasonably Close Conformity</vt:lpstr>
      <vt:lpstr>Claim – Reasonably Close Conformity</vt:lpstr>
      <vt:lpstr>Claim – Reasonably Close Conformity</vt:lpstr>
    </vt:vector>
  </TitlesOfParts>
  <Company>Ohio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Conaway conference</dc:title>
  <dc:creator>Pamela Clawson</dc:creator>
  <cp:lastModifiedBy>Gary Middleton</cp:lastModifiedBy>
  <cp:revision>90</cp:revision>
  <cp:lastPrinted>2011-02-15T19:05:33Z</cp:lastPrinted>
  <dcterms:created xsi:type="dcterms:W3CDTF">2011-03-07T19:00:45Z</dcterms:created>
  <dcterms:modified xsi:type="dcterms:W3CDTF">2011-03-16T17:09:29Z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0x01010031B3F82C0E416344BB52A49E32F55FC1</vt:lpwstr>
  </property>
  <property fmtid="{D5CDD505-2E9C-101B-9397-08002B2CF9AE}" pid="3" name="Thumb">
    <vt:lpwstr>http://portal.dot.state.oh.us/Divisions/Communications/images1/PowerPoint.gif2011</vt:lpwstr>
  </property>
  <property fmtid="{D5CDD505-2E9C-101B-9397-08002B2CF9AE}" pid="4" name="Order">
    <vt:r8>3700</vt:r8>
  </property>
  <property fmtid="{D5CDD505-2E9C-101B-9397-08002B2CF9AE}" pid="5" name="PublishingRollupImage">
    <vt:lpwstr>&lt;img alt="PowerPoint" border="0" src="/Divisions/Communications/images1/PowerPoint.gif" style="BORDER: 0px solid; "&gt;</vt:lpwstr>
  </property>
  <property fmtid="{D5CDD505-2E9C-101B-9397-08002B2CF9AE}" pid="6" name="Images">
    <vt:lpwstr>Documents</vt:lpwstr>
  </property>
  <property fmtid="{D5CDD505-2E9C-101B-9397-08002B2CF9AE}" pid="7" name="order0">
    <vt:lpwstr>2</vt:lpwstr>
  </property>
</Properties>
</file>